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9"/>
  </p:notesMasterIdLst>
  <p:sldIdLst>
    <p:sldId id="303" r:id="rId2"/>
    <p:sldId id="323" r:id="rId3"/>
    <p:sldId id="324" r:id="rId4"/>
    <p:sldId id="325" r:id="rId5"/>
    <p:sldId id="304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19" r:id="rId14"/>
    <p:sldId id="306" r:id="rId15"/>
    <p:sldId id="307" r:id="rId16"/>
    <p:sldId id="308" r:id="rId17"/>
    <p:sldId id="309" r:id="rId18"/>
    <p:sldId id="310" r:id="rId19"/>
    <p:sldId id="311" r:id="rId20"/>
    <p:sldId id="318" r:id="rId21"/>
    <p:sldId id="312" r:id="rId22"/>
    <p:sldId id="313" r:id="rId23"/>
    <p:sldId id="314" r:id="rId24"/>
    <p:sldId id="315" r:id="rId25"/>
    <p:sldId id="316" r:id="rId26"/>
    <p:sldId id="322" r:id="rId27"/>
    <p:sldId id="321" r:id="rId28"/>
  </p:sldIdLst>
  <p:sldSz cx="9144000" cy="6858000" type="screen4x3"/>
  <p:notesSz cx="9926638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00355C"/>
    <a:srgbClr val="E1F8FD"/>
    <a:srgbClr val="000000"/>
    <a:srgbClr val="0066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2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093170188622231E-3"/>
          <c:y val="0.14004917248717208"/>
          <c:w val="0.58483516409370651"/>
          <c:h val="0.840691404676069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3DA-4831-9475-42DCC17DBE30}"/>
              </c:ext>
            </c:extLst>
          </c:dPt>
          <c:dPt>
            <c:idx val="1"/>
            <c:bubble3D val="0"/>
            <c:spPr>
              <a:solidFill>
                <a:srgbClr val="2DB9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DA-4831-9475-42DCC17DBE30}"/>
              </c:ext>
            </c:extLst>
          </c:dPt>
          <c:dPt>
            <c:idx val="2"/>
            <c:bubble3D val="0"/>
            <c:spPr>
              <a:solidFill>
                <a:srgbClr val="ACA2C7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3DA-4831-9475-42DCC17DBE3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DA-4831-9475-42DCC17DBE30}"/>
              </c:ext>
            </c:extLst>
          </c:dPt>
          <c:dPt>
            <c:idx val="4"/>
            <c:bubble3D val="0"/>
            <c:spPr>
              <a:solidFill>
                <a:srgbClr val="BFAE9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3DA-4831-9475-42DCC17DBE30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3DA-4831-9475-42DCC17DBE30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3DA-4831-9475-42DCC17DBE30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3DA-4831-9475-42DCC17DBE30}"/>
              </c:ext>
            </c:extLst>
          </c:dPt>
          <c:dLbls>
            <c:dLbl>
              <c:idx val="0"/>
              <c:layout>
                <c:manualLayout>
                  <c:x val="-0.17551014013858296"/>
                  <c:y val="-0.152482809444137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78.2%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DA-4831-9475-42DCC17DBE30}"/>
                </c:ext>
              </c:extLst>
            </c:dLbl>
            <c:dLbl>
              <c:idx val="1"/>
              <c:layout>
                <c:manualLayout>
                  <c:x val="8.7362296487256408E-3"/>
                  <c:y val="6.0550451007844246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1387585882693717E-2"/>
                      <c:h val="5.31688166012338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3DA-4831-9475-42DCC17DBE3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4.4%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3DA-4831-9475-42DCC17DBE30}"/>
                </c:ext>
              </c:extLst>
            </c:dLbl>
            <c:dLbl>
              <c:idx val="3"/>
              <c:layout>
                <c:manualLayout>
                  <c:x val="5.4623300447232133E-2"/>
                  <c:y val="4.26531619357501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5.8%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DA-4831-9475-42DCC17DBE3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DA-4831-9475-42DCC17DBE30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0.6%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DA-4831-9475-42DCC17DBE30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3DA-4831-9475-42DCC17DBE30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3.5%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3DA-4831-9475-42DCC17DBE30}"/>
                </c:ext>
              </c:extLst>
            </c:dLbl>
            <c:spPr>
              <a:noFill/>
              <a:ln w="254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Земельный налог </c:v>
                </c:pt>
                <c:pt idx="2">
                  <c:v>Акцизы на НФП </c:v>
                </c:pt>
                <c:pt idx="3">
                  <c:v>Налоги на совокупный доход</c:v>
                </c:pt>
                <c:pt idx="5">
                  <c:v>Государственная пошлина</c:v>
                </c:pt>
                <c:pt idx="6">
                  <c:v>Налог на имущество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#,#00</c:formatCode>
                <c:ptCount val="8"/>
                <c:pt idx="0" formatCode="\О\с\н\о\в\н\о\й">
                  <c:v>74.400000000000006</c:v>
                </c:pt>
                <c:pt idx="1">
                  <c:v>6.2</c:v>
                </c:pt>
                <c:pt idx="2">
                  <c:v>5</c:v>
                </c:pt>
                <c:pt idx="3" formatCode="\О\с\н\о\в\н\о\й">
                  <c:v>7.1</c:v>
                </c:pt>
                <c:pt idx="5" formatCode="\О\с\н\о\в\н\о\й">
                  <c:v>0.7</c:v>
                </c:pt>
                <c:pt idx="6" formatCode="\О\с\н\о\в\н\о\й">
                  <c:v>2.2000000000000002</c:v>
                </c:pt>
                <c:pt idx="7" formatCode="\О\с\н\о\в\н\о\й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3DA-4831-9475-42DCC17DB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2"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9721577726218098"/>
          <c:y val="0.17478991596638654"/>
          <c:w val="0.29350348027842227"/>
          <c:h val="0.6487394957983193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млн.руб</a:t>
            </a:r>
            <a:r>
              <a:rPr lang="ru-RU" dirty="0" smtClean="0"/>
              <a:t>.</a:t>
            </a:r>
            <a:endParaRPr lang="ru-RU" dirty="0"/>
          </a:p>
        </c:rich>
      </c:tx>
      <c:layout>
        <c:manualLayout>
          <c:xMode val="edge"/>
          <c:yMode val="edge"/>
          <c:x val="0.42813431237308613"/>
          <c:y val="0.1130264405572057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594998669518437"/>
          <c:y val="0.11126498002663116"/>
          <c:w val="0.7808237372541238"/>
          <c:h val="0.61755035281042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632871215785822E-2"/>
                  <c:y val="8.217368967361103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2075,27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9C-43AC-ACEB-9616779C5534}"/>
                </c:ext>
              </c:extLst>
            </c:dLbl>
            <c:dLbl>
              <c:idx val="1"/>
              <c:layout>
                <c:manualLayout>
                  <c:x val="-8.7997867571820862E-2"/>
                  <c:y val="9.99999999999999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2290,27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9C-43AC-ACEB-9616779C5534}"/>
                </c:ext>
              </c:extLst>
            </c:dLbl>
            <c:dLbl>
              <c:idx val="2"/>
              <c:layout>
                <c:manualLayout>
                  <c:x val="-4.4390346476790632E-2"/>
                  <c:y val="0.1031249999999999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2481,80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9C-43AC-ACEB-9616779C5534}"/>
                </c:ext>
              </c:extLst>
            </c:dLbl>
            <c:spPr>
              <a:noFill/>
              <a:ln w="25295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2075.27</c:v>
                </c:pt>
                <c:pt idx="1">
                  <c:v>2290.27</c:v>
                </c:pt>
                <c:pt idx="2">
                  <c:v>2481.8000000000002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9C-43AC-ACEB-9616779C55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3333333333357E-2"/>
                  <c:y val="0.1562500000000004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2075,27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9C-43AC-ACEB-9616779C5534}"/>
                </c:ext>
              </c:extLst>
            </c:dLbl>
            <c:dLbl>
              <c:idx val="1"/>
              <c:layout>
                <c:manualLayout>
                  <c:x val="6.0416666666666827E-2"/>
                  <c:y val="0.2250000000000000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2290,27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9C-43AC-ACEB-9616779C5534}"/>
                </c:ext>
              </c:extLst>
            </c:dLbl>
            <c:dLbl>
              <c:idx val="2"/>
              <c:layout>
                <c:manualLayout>
                  <c:x val="2.4435251219236474E-2"/>
                  <c:y val="0.2226905857806389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2481,80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9C-43AC-ACEB-9616779C5534}"/>
                </c:ext>
              </c:extLst>
            </c:dLbl>
            <c:spPr>
              <a:noFill/>
              <a:ln w="25295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2075.27</c:v>
                </c:pt>
                <c:pt idx="1">
                  <c:v>2290.27</c:v>
                </c:pt>
                <c:pt idx="2">
                  <c:v>2481.8000000000002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B9C-43AC-ACEB-9616779C5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729472"/>
        <c:axId val="176747648"/>
      </c:barChart>
      <c:catAx>
        <c:axId val="17672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747648"/>
        <c:crosses val="autoZero"/>
        <c:auto val="1"/>
        <c:lblAlgn val="ctr"/>
        <c:lblOffset val="100"/>
        <c:noMultiLvlLbl val="0"/>
      </c:catAx>
      <c:valAx>
        <c:axId val="176747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7294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387"/>
            </a:pPr>
            <a:endParaRPr lang="ru-RU"/>
          </a:p>
        </c:txPr>
      </c:dTable>
      <c:spPr>
        <a:noFill/>
        <a:ln w="25365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006600">
            <a:lumMod val="60000"/>
            <a:lumOff val="40000"/>
          </a:srgb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398E-2"/>
          <c:w val="0.82733221923124356"/>
          <c:h val="0.781407421592258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17E-42F0-AE69-DBB295FFF153}"/>
              </c:ext>
            </c:extLst>
          </c:dPt>
          <c:dPt>
            <c:idx val="1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7E-42F0-AE69-DBB295FFF15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17E-42F0-AE69-DBB295FFF15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17E-42F0-AE69-DBB295FFF15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703.3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17E-42F0-AE69-DBB295FFF15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650.0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7E-42F0-AE69-DBB295FFF15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699,2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17E-42F0-AE69-DBB295FFF15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751,9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7E-42F0-AE69-DBB295FFF153}"/>
                </c:ext>
              </c:extLst>
            </c:dLbl>
            <c:spPr>
              <a:noFill/>
              <a:ln w="25301">
                <a:noFill/>
              </a:ln>
            </c:spPr>
            <c:txPr>
              <a:bodyPr/>
              <a:lstStyle/>
              <a:p>
                <a:pPr>
                  <a:defRPr sz="2792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2024</c:v>
                </c:pt>
                <c:pt idx="1">
                  <c:v>Ожид. 2025</c:v>
                </c:pt>
                <c:pt idx="2">
                  <c:v>Прогноз 2026</c:v>
                </c:pt>
                <c:pt idx="3">
                  <c:v>Прогноз 2027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703.3</c:v>
                </c:pt>
                <c:pt idx="1">
                  <c:v>650</c:v>
                </c:pt>
                <c:pt idx="2">
                  <c:v>699.2</c:v>
                </c:pt>
                <c:pt idx="3">
                  <c:v>751.9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17E-42F0-AE69-DBB295FFF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146"/>
        <c:shape val="box"/>
        <c:axId val="168209024"/>
        <c:axId val="168210816"/>
        <c:axId val="0"/>
      </c:bar3DChart>
      <c:dateAx>
        <c:axId val="168209024"/>
        <c:scaling>
          <c:orientation val="minMax"/>
        </c:scaling>
        <c:delete val="0"/>
        <c:axPos val="b"/>
        <c:numFmt formatCode="\О\с\н\о\в\н\о\й" sourceLinked="0"/>
        <c:majorTickMark val="none"/>
        <c:minorTickMark val="none"/>
        <c:tickLblPos val="nextTo"/>
        <c:txPr>
          <a:bodyPr/>
          <a:lstStyle/>
          <a:p>
            <a:pPr>
              <a:defRPr sz="1993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8210816"/>
        <c:crosses val="autoZero"/>
        <c:auto val="0"/>
        <c:lblOffset val="100"/>
        <c:baseTimeUnit val="days"/>
      </c:dateAx>
      <c:valAx>
        <c:axId val="168210816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68209024"/>
        <c:crossesAt val="1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3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008000">
            <a:lumMod val="75000"/>
          </a:srgb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398E-2"/>
          <c:w val="0.82733221923124356"/>
          <c:h val="0.781407421592258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236-4660-83F5-9EECFC5F0D1C}"/>
              </c:ext>
            </c:extLst>
          </c:dPt>
          <c:dPt>
            <c:idx val="1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36-4660-83F5-9EECFC5F0D1C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236-4660-83F5-9EECFC5F0D1C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236-4660-83F5-9EECFC5F0D1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41.7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36-4660-83F5-9EECFC5F0D1C}"/>
                </c:ext>
              </c:extLst>
            </c:dLbl>
            <c:dLbl>
              <c:idx val="1"/>
              <c:layout>
                <c:manualLayout>
                  <c:x val="1.0374664252991498E-2"/>
                  <c:y val="7.664509338631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40.0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36-4660-83F5-9EECFC5F0D1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40.0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36-4660-83F5-9EECFC5F0D1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40.0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36-4660-83F5-9EECFC5F0D1C}"/>
                </c:ext>
              </c:extLst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2797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 2024</c:v>
                </c:pt>
                <c:pt idx="1">
                  <c:v>Ожид. 2025</c:v>
                </c:pt>
                <c:pt idx="2">
                  <c:v>Прогноз 2026</c:v>
                </c:pt>
                <c:pt idx="3">
                  <c:v>Прогноз 2027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41.7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36-4660-83F5-9EECFC5F0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298752"/>
        <c:axId val="168304640"/>
        <c:axId val="0"/>
      </c:bar3DChart>
      <c:catAx>
        <c:axId val="16829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998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8304640"/>
        <c:crosses val="autoZero"/>
        <c:auto val="1"/>
        <c:lblAlgn val="ctr"/>
        <c:lblOffset val="100"/>
        <c:noMultiLvlLbl val="0"/>
      </c:catAx>
      <c:valAx>
        <c:axId val="168304640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68298752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008000">
            <a:lumMod val="75000"/>
          </a:srgb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398E-2"/>
          <c:w val="0.82733221923124356"/>
          <c:h val="0.781407421592258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721-4C86-B77A-4B98C84504C6}"/>
              </c:ext>
            </c:extLst>
          </c:dPt>
          <c:dPt>
            <c:idx val="1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21-4C86-B77A-4B98C84504C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721-4C86-B77A-4B98C84504C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721-4C86-B77A-4B98C84504C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49.1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21-4C86-B77A-4B98C84504C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47.5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21-4C86-B77A-4B98C84504C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48.9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21-4C86-B77A-4B98C84504C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50.4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21-4C86-B77A-4B98C84504C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2024</c:v>
                </c:pt>
                <c:pt idx="1">
                  <c:v>Ожид. 2025</c:v>
                </c:pt>
                <c:pt idx="2">
                  <c:v>Прогноз 2026</c:v>
                </c:pt>
                <c:pt idx="3">
                  <c:v>Пргноз 2027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49.1</c:v>
                </c:pt>
                <c:pt idx="1">
                  <c:v>47.5</c:v>
                </c:pt>
                <c:pt idx="2">
                  <c:v>48.9</c:v>
                </c:pt>
                <c:pt idx="3">
                  <c:v>50.4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21-4C86-B77A-4B98C8450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355712"/>
        <c:axId val="168357248"/>
        <c:axId val="0"/>
      </c:bar3DChart>
      <c:catAx>
        <c:axId val="1683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8357248"/>
        <c:crosses val="autoZero"/>
        <c:auto val="1"/>
        <c:lblAlgn val="ctr"/>
        <c:lblOffset val="100"/>
        <c:noMultiLvlLbl val="0"/>
      </c:catAx>
      <c:valAx>
        <c:axId val="168357248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68355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398E-2"/>
          <c:w val="0.82733221923124356"/>
          <c:h val="0.781407421592258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067-4B2F-9A73-9F1594FE141F}"/>
              </c:ext>
            </c:extLst>
          </c:dPt>
          <c:dPt>
            <c:idx val="1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67-4B2F-9A73-9F1594FE141F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67-4B2F-9A73-9F1594FE141F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67-4B2F-9A73-9F1594FE141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12.2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67-4B2F-9A73-9F1594FE141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12,8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67-4B2F-9A73-9F1594FE141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13,2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67-4B2F-9A73-9F1594FE141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13,6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67-4B2F-9A73-9F1594FE141F}"/>
                </c:ext>
              </c:extLst>
            </c:dLbl>
            <c:spPr>
              <a:noFill/>
              <a:ln w="25361">
                <a:noFill/>
              </a:ln>
            </c:spPr>
            <c:txPr>
              <a:bodyPr/>
              <a:lstStyle/>
              <a:p>
                <a:pPr>
                  <a:defRPr sz="2797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 2024</c:v>
                </c:pt>
                <c:pt idx="1">
                  <c:v>Ожид. 2025</c:v>
                </c:pt>
                <c:pt idx="2">
                  <c:v>Прогноз 2026</c:v>
                </c:pt>
                <c:pt idx="3">
                  <c:v>Прогноз 2027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12.2</c:v>
                </c:pt>
                <c:pt idx="1">
                  <c:v>12.5</c:v>
                </c:pt>
                <c:pt idx="2">
                  <c:v>12.9</c:v>
                </c:pt>
                <c:pt idx="3">
                  <c:v>13.3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67-4B2F-9A73-9F1594FE1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863296"/>
        <c:axId val="175864832"/>
        <c:axId val="0"/>
      </c:bar3DChart>
      <c:catAx>
        <c:axId val="17586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998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75864832"/>
        <c:crosses val="autoZero"/>
        <c:auto val="1"/>
        <c:lblAlgn val="ctr"/>
        <c:lblOffset val="100"/>
        <c:noMultiLvlLbl val="0"/>
      </c:catAx>
      <c:valAx>
        <c:axId val="175864832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75863296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008000">
            <a:lumMod val="75000"/>
          </a:srgb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398E-2"/>
          <c:w val="0.82733221923124356"/>
          <c:h val="0.781407421592258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4C9-42C9-8E6F-A84DFEF07927}"/>
              </c:ext>
            </c:extLst>
          </c:dPt>
          <c:dPt>
            <c:idx val="1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C9-42C9-8E6F-A84DFEF0792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4C9-42C9-8E6F-A84DFEF0792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4C9-42C9-8E6F-A84DFEF0792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35,9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C9-42C9-8E6F-A84DFEF0792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C9-42C9-8E6F-A84DFEF0792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35,3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C9-42C9-8E6F-A84DFEF0792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C9-42C9-8E6F-A84DFEF07927}"/>
                </c:ext>
              </c:extLst>
            </c:dLbl>
            <c:spPr>
              <a:noFill/>
              <a:ln w="25363">
                <a:noFill/>
              </a:ln>
            </c:spPr>
            <c:txPr>
              <a:bodyPr/>
              <a:lstStyle/>
              <a:p>
                <a:pPr>
                  <a:defRPr sz="2797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2024</c:v>
                </c:pt>
                <c:pt idx="1">
                  <c:v>Ожид.  2025</c:v>
                </c:pt>
                <c:pt idx="2">
                  <c:v>Прогноз 2026</c:v>
                </c:pt>
                <c:pt idx="3">
                  <c:v>Прогноз 2027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35.9</c:v>
                </c:pt>
                <c:pt idx="1">
                  <c:v>36.1</c:v>
                </c:pt>
                <c:pt idx="2">
                  <c:v>35.299999999999997</c:v>
                </c:pt>
                <c:pt idx="3">
                  <c:v>36.700000000000003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C9-42C9-8E6F-A84DFEF07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797760"/>
        <c:axId val="175799296"/>
        <c:axId val="0"/>
      </c:bar3DChart>
      <c:catAx>
        <c:axId val="1757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998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75799296"/>
        <c:crosses val="autoZero"/>
        <c:auto val="1"/>
        <c:lblAlgn val="ctr"/>
        <c:lblOffset val="100"/>
        <c:noMultiLvlLbl val="0"/>
      </c:catAx>
      <c:valAx>
        <c:axId val="175799296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75797760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008000">
            <a:lumMod val="75000"/>
          </a:srgb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7220669996895"/>
          <c:y val="4.6571687845033398E-2"/>
          <c:w val="0.82733221923124356"/>
          <c:h val="0.78140742159225829"/>
        </c:manualLayout>
      </c:layout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8CE-43D1-B648-9CA9F0388948}"/>
              </c:ext>
            </c:extLst>
          </c:dPt>
          <c:dPt>
            <c:idx val="1"/>
            <c:invertIfNegative val="0"/>
            <c:bubble3D val="0"/>
            <c:spPr>
              <a:solidFill>
                <a:srgbClr val="2DB9FF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CE-43D1-B648-9CA9F0388948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8CE-43D1-B648-9CA9F0388948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8CE-43D1-B648-9CA9F038894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CE-43D1-B648-9CA9F038894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CE-43D1-B648-9CA9F038894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CE-43D1-B648-9CA9F038894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CE-43D1-B648-9CA9F0388948}"/>
                </c:ext>
              </c:extLst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2797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 2024</c:v>
                </c:pt>
                <c:pt idx="1">
                  <c:v>Ожид. 2025</c:v>
                </c:pt>
                <c:pt idx="2">
                  <c:v>Прогноз 2026</c:v>
                </c:pt>
                <c:pt idx="3">
                  <c:v>Прогноз 2027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78.099999999999994</c:v>
                </c:pt>
                <c:pt idx="1">
                  <c:v>29</c:v>
                </c:pt>
                <c:pt idx="2">
                  <c:v>29.1</c:v>
                </c:pt>
                <c:pt idx="3">
                  <c:v>29.2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CE-43D1-B648-9CA9F0388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301568"/>
        <c:axId val="176303104"/>
        <c:axId val="0"/>
      </c:bar3DChart>
      <c:catAx>
        <c:axId val="1763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998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76303104"/>
        <c:crosses val="autoZero"/>
        <c:auto val="1"/>
        <c:lblAlgn val="ctr"/>
        <c:lblOffset val="100"/>
        <c:noMultiLvlLbl val="0"/>
      </c:catAx>
      <c:valAx>
        <c:axId val="176303104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76301568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млн.рублей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337126600284494E-2"/>
          <c:y val="0.10518436160301188"/>
          <c:w val="0.74048800976691564"/>
          <c:h val="0.793146336972790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449502133712791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2777"/>
                    </a:pPr>
                    <a:r>
                      <a:rPr lang="en-US" dirty="0" smtClean="0"/>
                      <a:t>1379,93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61D-4F9C-A7EC-E5CA823694F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777"/>
                    </a:pPr>
                    <a:r>
                      <a:rPr lang="en-US" dirty="0" smtClean="0"/>
                      <a:t>1255,00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61D-4F9C-A7EC-E5CA823694F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2777"/>
                    </a:pPr>
                    <a:r>
                      <a:rPr lang="en-US" dirty="0" smtClean="0"/>
                      <a:t>1417,57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61D-4F9C-A7EC-E5CA823694F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2777"/>
                    </a:pPr>
                    <a:r>
                      <a:rPr lang="en-US" dirty="0" smtClean="0"/>
                      <a:t>1561,05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1D-4F9C-A7EC-E5CA823694F3}"/>
                </c:ext>
              </c:extLst>
            </c:dLbl>
            <c:spPr>
              <a:noFill/>
              <a:ln w="25257">
                <a:noFill/>
              </a:ln>
            </c:spPr>
            <c:txPr>
              <a:bodyPr/>
              <a:lstStyle/>
              <a:p>
                <a:pPr>
                  <a:defRPr sz="2777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1379.93</c:v>
                </c:pt>
                <c:pt idx="1">
                  <c:v>1255</c:v>
                </c:pt>
                <c:pt idx="2">
                  <c:v>1417.57</c:v>
                </c:pt>
                <c:pt idx="3">
                  <c:v>1561.05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1D-4F9C-A7EC-E5CA82369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75018368"/>
        <c:axId val="175019904"/>
        <c:axId val="168332800"/>
      </c:bar3DChart>
      <c:catAx>
        <c:axId val="17501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5019904"/>
        <c:crosses val="autoZero"/>
        <c:auto val="1"/>
        <c:lblAlgn val="ctr"/>
        <c:lblOffset val="100"/>
        <c:noMultiLvlLbl val="0"/>
      </c:catAx>
      <c:valAx>
        <c:axId val="175019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5018368"/>
        <c:crosses val="autoZero"/>
        <c:crossBetween val="between"/>
      </c:valAx>
      <c:serAx>
        <c:axId val="168332800"/>
        <c:scaling>
          <c:orientation val="minMax"/>
        </c:scaling>
        <c:delete val="1"/>
        <c:axPos val="b"/>
        <c:majorTickMark val="out"/>
        <c:minorTickMark val="none"/>
        <c:tickLblPos val="nextTo"/>
        <c:crossAx val="175019904"/>
        <c:crosses val="autoZero"/>
      </c:serAx>
      <c:spPr>
        <a:noFill/>
        <a:ln w="25352">
          <a:noFill/>
        </a:ln>
      </c:spPr>
    </c:plotArea>
    <c:legend>
      <c:legendPos val="r"/>
      <c:layout>
        <c:manualLayout>
          <c:xMode val="edge"/>
          <c:yMode val="edge"/>
          <c:x val="0.76972281449893387"/>
          <c:y val="0.48301886792452831"/>
          <c:w val="0.22068230277185497"/>
          <c:h val="0.115094339622641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064642837239177E-2"/>
          <c:w val="0.91370167640335276"/>
          <c:h val="0.8833442761130720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78,5%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88-4DCA-A882-3E5B8F86D194}"/>
                </c:ext>
              </c:extLst>
            </c:dLbl>
            <c:dLbl>
              <c:idx val="1"/>
              <c:layout>
                <c:manualLayout>
                  <c:x val="4.8387096774193551E-3"/>
                  <c:y val="-4.766160709309815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84,3%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88-4DCA-A882-3E5B8F86D194}"/>
                </c:ext>
              </c:extLst>
            </c:dLbl>
            <c:dLbl>
              <c:idx val="2"/>
              <c:layout>
                <c:manualLayout>
                  <c:x val="-1.4516129032258124E-2"/>
                  <c:y val="9.5323214186195885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81,3%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88-4DCA-A882-3E5B8F86D19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79,9%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88-4DCA-A882-3E5B8F86D194}"/>
                </c:ext>
              </c:extLst>
            </c:dLbl>
            <c:spPr>
              <a:noFill/>
              <a:ln w="2526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75.400000000000006</c:v>
                </c:pt>
                <c:pt idx="1">
                  <c:v>84.3</c:v>
                </c:pt>
                <c:pt idx="2">
                  <c:v>81.3</c:v>
                </c:pt>
                <c:pt idx="3">
                  <c:v>79.900000000000006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188-4DCA-A882-3E5B8F86D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975232"/>
        <c:axId val="176033792"/>
        <c:axId val="176325504"/>
      </c:bar3DChart>
      <c:catAx>
        <c:axId val="17497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033792"/>
        <c:crosses val="autoZero"/>
        <c:auto val="1"/>
        <c:lblAlgn val="ctr"/>
        <c:lblOffset val="100"/>
        <c:noMultiLvlLbl val="0"/>
      </c:catAx>
      <c:valAx>
        <c:axId val="176033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975232"/>
        <c:crosses val="autoZero"/>
        <c:crossBetween val="between"/>
      </c:valAx>
      <c:serAx>
        <c:axId val="176325504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spPr>
          <a:ln w="3171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798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6033792"/>
        <c:crosses val="autoZero"/>
        <c:tickLblSkip val="1"/>
        <c:tickMarkSkip val="1"/>
      </c:serAx>
      <c:spPr>
        <a:blipFill>
          <a:blip xmlns:r="http://schemas.openxmlformats.org/officeDocument/2006/relationships" r:embed="rId1">
            <a:alphaModFix amt="46000"/>
          </a:blip>
          <a:tile tx="0" ty="0" sx="100000" sy="100000" flip="none" algn="tl"/>
        </a:blipFill>
        <a:ln w="25366">
          <a:noFill/>
        </a:ln>
      </c:spPr>
    </c:plotArea>
    <c:plotVisOnly val="1"/>
    <c:dispBlanksAs val="gap"/>
    <c:showDLblsOverMax val="0"/>
  </c:chart>
  <c:txPr>
    <a:bodyPr/>
    <a:lstStyle/>
    <a:p>
      <a:pPr>
        <a:defRPr sz="1792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0.41475</cdr:x>
      <cdr:y>0.05485</cdr:y>
    </cdr:from>
    <cdr:to>
      <cdr:x>0.55991</cdr:x>
      <cdr:y>0.11814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0066" y="272642"/>
          <a:ext cx="1214497" cy="314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0" dirty="0" err="1" smtClean="0"/>
            <a:t>млн.руб</a:t>
          </a:r>
          <a:r>
            <a:rPr lang="ru-RU" sz="2800" b="1" i="0" dirty="0" smtClean="0"/>
            <a:t>.</a:t>
          </a:r>
          <a:endParaRPr lang="ru-RU" sz="2800" b="1" i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0.41475</cdr:x>
      <cdr:y>0.05485</cdr:y>
    </cdr:from>
    <cdr:to>
      <cdr:x>0.55991</cdr:x>
      <cdr:y>0.11814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0066" y="272642"/>
          <a:ext cx="1214497" cy="314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0" dirty="0" err="1" smtClean="0"/>
            <a:t>млн.руб</a:t>
          </a:r>
          <a:r>
            <a:rPr lang="ru-RU" sz="2800" b="1" i="0" dirty="0" smtClean="0"/>
            <a:t>.</a:t>
          </a:r>
          <a:endParaRPr lang="ru-RU" sz="2800" b="1" i="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0.42892</cdr:x>
      <cdr:y>0</cdr:y>
    </cdr:from>
    <cdr:to>
      <cdr:x>0.57308</cdr:x>
      <cdr:y>0.06354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62541" y="-1239716"/>
          <a:ext cx="1243869" cy="314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0" dirty="0" err="1" smtClean="0"/>
            <a:t>млн.руб</a:t>
          </a:r>
          <a:r>
            <a:rPr lang="ru-RU" sz="2800" b="1" i="0" dirty="0" smtClean="0"/>
            <a:t>.</a:t>
          </a:r>
          <a:endParaRPr lang="ru-RU" sz="2800" b="1" i="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0.41475</cdr:x>
      <cdr:y>0.05485</cdr:y>
    </cdr:from>
    <cdr:to>
      <cdr:x>0.55991</cdr:x>
      <cdr:y>0.11814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0066" y="272642"/>
          <a:ext cx="1214497" cy="314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0" dirty="0" err="1" smtClean="0"/>
            <a:t>млн.руб</a:t>
          </a:r>
          <a:r>
            <a:rPr lang="ru-RU" sz="2800" b="1" i="0" dirty="0" smtClean="0"/>
            <a:t>.</a:t>
          </a:r>
          <a:endParaRPr lang="ru-RU" sz="2800" b="1" i="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0.41475</cdr:x>
      <cdr:y>0.05485</cdr:y>
    </cdr:from>
    <cdr:to>
      <cdr:x>0.55991</cdr:x>
      <cdr:y>0.11814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0066" y="272642"/>
          <a:ext cx="1214497" cy="314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0" dirty="0" err="1" smtClean="0"/>
            <a:t>млн.руб</a:t>
          </a:r>
          <a:r>
            <a:rPr lang="ru-RU" sz="2800" b="1" i="0" dirty="0" smtClean="0"/>
            <a:t>.</a:t>
          </a:r>
          <a:endParaRPr lang="ru-RU" sz="2800" b="1" i="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0.41475</cdr:x>
      <cdr:y>0.05485</cdr:y>
    </cdr:from>
    <cdr:to>
      <cdr:x>0.55991</cdr:x>
      <cdr:y>0.11814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0066" y="272642"/>
          <a:ext cx="1214497" cy="314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i="0" dirty="0" err="1" smtClean="0"/>
            <a:t>млн.руб</a:t>
          </a:r>
          <a:r>
            <a:rPr lang="ru-RU" sz="2800" b="1" i="0" dirty="0" smtClean="0"/>
            <a:t>.</a:t>
          </a:r>
          <a:endParaRPr lang="ru-RU" sz="2800" b="1" i="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9851" cy="339725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200" y="1"/>
            <a:ext cx="4299851" cy="339725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71DE4D93-4A80-4A0B-878D-2FA3B0CC3F1F}" type="datetimeFigureOut">
              <a:rPr lang="ru-RU"/>
              <a:pPr>
                <a:defRPr/>
              </a:pPr>
              <a:t>28.05.2025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616" y="3228976"/>
            <a:ext cx="7939406" cy="3059113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4"/>
            <a:ext cx="4299851" cy="33972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200" y="6456364"/>
            <a:ext cx="4299851" cy="339725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093E75A-A506-4CEE-9F8F-B90EFD15AF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884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91514" y="3229058"/>
            <a:ext cx="7943616" cy="3058197"/>
          </a:xfrm>
          <a:prstGeom prst="rect">
            <a:avLst/>
          </a:prstGeom>
        </p:spPr>
        <p:txBody>
          <a:bodyPr spcFirstLastPara="1" wrap="square" lIns="88780" tIns="44378" rIns="88780" bIns="44378" anchor="t" anchorCtr="0">
            <a:noAutofit/>
          </a:bodyPr>
          <a:lstStyle/>
          <a:p>
            <a:pPr>
              <a:spcBef>
                <a:spcPts val="361"/>
              </a:spcBef>
            </a:pPr>
            <a:endParaRPr dirty="0"/>
          </a:p>
        </p:txBody>
      </p:sp>
      <p:sp>
        <p:nvSpPr>
          <p:cNvPr id="195" name="Google Shape;1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972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98FBA-979E-4A25-98CF-00303387259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98FBA-979E-4A25-98CF-00303387259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26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98FBA-979E-4A25-98CF-00303387259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63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98FBA-979E-4A25-98CF-00303387259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76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98FBA-979E-4A25-98CF-00303387259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01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34" name="Google Shape;534;p31:notes"/>
          <p:cNvSpPr txBox="1">
            <a:spLocks noGrp="1"/>
          </p:cNvSpPr>
          <p:nvPr>
            <p:ph type="body" idx="1"/>
          </p:nvPr>
        </p:nvSpPr>
        <p:spPr>
          <a:xfrm>
            <a:off x="991514" y="3229058"/>
            <a:ext cx="7943616" cy="305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80" tIns="44378" rIns="88780" bIns="44378" anchor="t" anchorCtr="0">
            <a:noAutofit/>
          </a:bodyPr>
          <a:lstStyle/>
          <a:p>
            <a:endParaRPr dirty="0"/>
          </a:p>
        </p:txBody>
      </p:sp>
      <p:sp>
        <p:nvSpPr>
          <p:cNvPr id="535" name="Google Shape;535;p31:notes"/>
          <p:cNvSpPr txBox="1">
            <a:spLocks noGrp="1"/>
          </p:cNvSpPr>
          <p:nvPr>
            <p:ph type="sldNum" idx="12"/>
          </p:nvPr>
        </p:nvSpPr>
        <p:spPr>
          <a:xfrm>
            <a:off x="5621637" y="6457036"/>
            <a:ext cx="4302695" cy="339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780" tIns="44378" rIns="88780" bIns="44378" anchor="b" anchorCtr="0">
            <a:noAutofit/>
          </a:bodyPr>
          <a:lstStyle/>
          <a:p>
            <a:fld id="{00000000-1234-1234-1234-123412341234}" type="slidenum">
              <a:rPr lang="ru-RU"/>
              <a:pPr/>
              <a:t>26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326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4 h 2182"/>
                <a:gd name="T4" fmla="*/ 33369 w 4897"/>
                <a:gd name="T5" fmla="*/ 54 h 2182"/>
                <a:gd name="T6" fmla="*/ 33369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078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788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E49E1-4569-4B70-A1DE-8802C8C3D1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376383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7A11F-A527-4EC6-9B0D-E69A069878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1011364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1D665-D981-4B70-80E4-0AE2137CB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09142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0215F-AEAA-4CE6-BBD6-AE3C6BBD84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0973685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C78E-DF93-4651-B3E8-0EEDE3B724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712115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5FB6-7C01-48CD-A37F-0367411CDC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188121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610B-DA91-49EC-AFC7-016B046EB6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606304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9295D-2D66-4B61-9FDE-3174E9697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361431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1802-DAAE-4C01-A4B9-4256B6E8C8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807935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22D61-C921-47C1-A55F-D327D5BD18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7422328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1486-216B-4CD3-8C35-611E37DDCD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144341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C354A-AC23-45B3-98E1-5B5F84446D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887784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7E8F3-FF64-495E-8D3C-94D0C772E4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30851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 h 2182"/>
                <a:gd name="T4" fmla="*/ 33369 w 4897"/>
                <a:gd name="T5" fmla="*/ 1 h 2182"/>
                <a:gd name="T6" fmla="*/ 33369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 h 2182"/>
                <a:gd name="T4" fmla="*/ 33369 w 4897"/>
                <a:gd name="T5" fmla="*/ 1 h 2182"/>
                <a:gd name="T6" fmla="*/ 33369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5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685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685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685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685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06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AD28509-FA36-423B-B665-65C5C19DE8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0686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686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21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  <p:sldLayoutId id="2147484220" r:id="rId13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385175" cy="374419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 dirty="0" smtClean="0">
                <a:solidFill>
                  <a:srgbClr val="0070C0"/>
                </a:solidFill>
                <a:latin typeface="+mn-lt"/>
              </a:rPr>
              <a:t>«О бюджете Буинского муниципального района на 202</a:t>
            </a:r>
            <a:r>
              <a:rPr lang="en-US" sz="3600" b="0" dirty="0" smtClean="0">
                <a:solidFill>
                  <a:srgbClr val="0070C0"/>
                </a:solidFill>
                <a:latin typeface="+mn-lt"/>
              </a:rPr>
              <a:t>5</a:t>
            </a:r>
            <a:r>
              <a:rPr lang="ru-RU" sz="3600" b="0" dirty="0" smtClean="0">
                <a:solidFill>
                  <a:srgbClr val="0070C0"/>
                </a:solidFill>
                <a:latin typeface="+mn-lt"/>
              </a:rPr>
              <a:t> год и на плановый период 202</a:t>
            </a:r>
            <a:r>
              <a:rPr lang="en-US" sz="3600" b="0" dirty="0" smtClean="0">
                <a:solidFill>
                  <a:srgbClr val="0070C0"/>
                </a:solidFill>
                <a:latin typeface="+mn-lt"/>
              </a:rPr>
              <a:t>6</a:t>
            </a:r>
            <a:r>
              <a:rPr lang="ru-RU" sz="3600" b="0" dirty="0" smtClean="0">
                <a:solidFill>
                  <a:srgbClr val="0070C0"/>
                </a:solidFill>
                <a:latin typeface="+mn-lt"/>
              </a:rPr>
              <a:t> и 20</a:t>
            </a:r>
            <a:r>
              <a:rPr lang="en-US" sz="3600" b="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ru-RU" sz="3600" b="0" dirty="0" smtClean="0">
                <a:solidFill>
                  <a:srgbClr val="0070C0"/>
                </a:solidFill>
                <a:latin typeface="+mn-lt"/>
              </a:rPr>
              <a:t>7 годов»</a:t>
            </a:r>
            <a:endParaRPr lang="ru-RU" sz="36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D6C44E9-A591-464D-A237-D2956A13563D}" type="slidenum">
              <a:rPr lang="ru-RU" altLang="ru-RU" smtClean="0"/>
              <a:pPr eaLnBrk="1" hangingPunct="1">
                <a:defRPr/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бюджета на 2025 год и плановый период 2026-2027 годов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86755"/>
              </p:ext>
            </p:extLst>
          </p:nvPr>
        </p:nvGraphicFramePr>
        <p:xfrm>
          <a:off x="467544" y="1268760"/>
          <a:ext cx="8208915" cy="4968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60">
                  <a:extLst>
                    <a:ext uri="{9D8B030D-6E8A-4147-A177-3AD203B41FA5}">
                      <a16:colId xmlns:a16="http://schemas.microsoft.com/office/drawing/2014/main" xmlns="" val="3702174047"/>
                    </a:ext>
                  </a:extLst>
                </a:gridCol>
                <a:gridCol w="2546685">
                  <a:extLst>
                    <a:ext uri="{9D8B030D-6E8A-4147-A177-3AD203B41FA5}">
                      <a16:colId xmlns:a16="http://schemas.microsoft.com/office/drawing/2014/main" xmlns="" val="3831161969"/>
                    </a:ext>
                  </a:extLst>
                </a:gridCol>
                <a:gridCol w="555288">
                  <a:extLst>
                    <a:ext uri="{9D8B030D-6E8A-4147-A177-3AD203B41FA5}">
                      <a16:colId xmlns:a16="http://schemas.microsoft.com/office/drawing/2014/main" xmlns="" val="1233728486"/>
                    </a:ext>
                  </a:extLst>
                </a:gridCol>
                <a:gridCol w="767147">
                  <a:extLst>
                    <a:ext uri="{9D8B030D-6E8A-4147-A177-3AD203B41FA5}">
                      <a16:colId xmlns:a16="http://schemas.microsoft.com/office/drawing/2014/main" xmlns="" val="360674943"/>
                    </a:ext>
                  </a:extLst>
                </a:gridCol>
                <a:gridCol w="767147">
                  <a:extLst>
                    <a:ext uri="{9D8B030D-6E8A-4147-A177-3AD203B41FA5}">
                      <a16:colId xmlns:a16="http://schemas.microsoft.com/office/drawing/2014/main" xmlns="" val="48441388"/>
                    </a:ext>
                  </a:extLst>
                </a:gridCol>
                <a:gridCol w="767147">
                  <a:extLst>
                    <a:ext uri="{9D8B030D-6E8A-4147-A177-3AD203B41FA5}">
                      <a16:colId xmlns:a16="http://schemas.microsoft.com/office/drawing/2014/main" xmlns="" val="3304496787"/>
                    </a:ext>
                  </a:extLst>
                </a:gridCol>
                <a:gridCol w="767147">
                  <a:extLst>
                    <a:ext uri="{9D8B030D-6E8A-4147-A177-3AD203B41FA5}">
                      <a16:colId xmlns:a16="http://schemas.microsoft.com/office/drawing/2014/main" xmlns="" val="2004432445"/>
                    </a:ext>
                  </a:extLst>
                </a:gridCol>
                <a:gridCol w="767147">
                  <a:extLst>
                    <a:ext uri="{9D8B030D-6E8A-4147-A177-3AD203B41FA5}">
                      <a16:colId xmlns:a16="http://schemas.microsoft.com/office/drawing/2014/main" xmlns="" val="4050801602"/>
                    </a:ext>
                  </a:extLst>
                </a:gridCol>
                <a:gridCol w="767147">
                  <a:extLst>
                    <a:ext uri="{9D8B030D-6E8A-4147-A177-3AD203B41FA5}">
                      <a16:colId xmlns:a16="http://schemas.microsoft.com/office/drawing/2014/main" xmlns="" val="3288051596"/>
                    </a:ext>
                  </a:extLst>
                </a:gridCol>
              </a:tblGrid>
              <a:tr h="295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Единица измерения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2 024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2 025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2 027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614578"/>
                  </a:ext>
                </a:extLst>
              </a:tr>
              <a:tr h="427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9155917"/>
                  </a:ext>
                </a:extLst>
              </a:tr>
              <a:tr h="48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Среднесписочная численность работников предприятий и организаций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8 749,80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8 579,00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8 440,00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8 313,00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8 198,00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8 083,00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156202"/>
                  </a:ext>
                </a:extLst>
              </a:tr>
              <a:tr h="295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96,86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98,05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98,38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98,62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515635"/>
                  </a:ext>
                </a:extLst>
              </a:tr>
              <a:tr h="295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из нее: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7182560"/>
                  </a:ext>
                </a:extLst>
              </a:tr>
              <a:tr h="48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работников крупных и средних предприятий (включая бюджетников)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7 759,00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7 587,00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7 457,00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7 337,00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7 227,00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7 117,00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2601937"/>
                  </a:ext>
                </a:extLst>
              </a:tr>
              <a:tr h="295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95,35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97,78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98,29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98,39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98,48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8510094"/>
                  </a:ext>
                </a:extLst>
              </a:tr>
              <a:tr h="295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работников бюджетных организаций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3 503,00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3 481,00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3 481,00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3 481,00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3 481,00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3 481,00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5284969"/>
                  </a:ext>
                </a:extLst>
              </a:tr>
              <a:tr h="295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97,60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99,37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92683"/>
                  </a:ext>
                </a:extLst>
              </a:tr>
              <a:tr h="722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работников крупных и средних предприятий за исключением работников бюджетных организаций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человек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4 256,00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4 106,00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3 976,00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3 856,00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3 746,00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3 636,00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5625726"/>
                  </a:ext>
                </a:extLst>
              </a:tr>
              <a:tr h="295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93,57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96,48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96,83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96,98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97,15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97,06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6437731"/>
                  </a:ext>
                </a:extLst>
              </a:tr>
              <a:tr h="48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работников малых предприятий (включая микропредприятия)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991,00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992,00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983,00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976,00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971,00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966,00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4973238"/>
                  </a:ext>
                </a:extLst>
              </a:tr>
              <a:tr h="295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1.17.9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110,48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100,10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99,09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99,29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99,49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99,49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633" marR="5633" marT="5633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264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70381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864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бюджета на 2025 год и плановый период 2026-2027 годов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31609"/>
              </p:ext>
            </p:extLst>
          </p:nvPr>
        </p:nvGraphicFramePr>
        <p:xfrm>
          <a:off x="251520" y="1052736"/>
          <a:ext cx="8496939" cy="5400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875">
                  <a:extLst>
                    <a:ext uri="{9D8B030D-6E8A-4147-A177-3AD203B41FA5}">
                      <a16:colId xmlns:a16="http://schemas.microsoft.com/office/drawing/2014/main" xmlns="" val="144764623"/>
                    </a:ext>
                  </a:extLst>
                </a:gridCol>
                <a:gridCol w="2622913">
                  <a:extLst>
                    <a:ext uri="{9D8B030D-6E8A-4147-A177-3AD203B41FA5}">
                      <a16:colId xmlns:a16="http://schemas.microsoft.com/office/drawing/2014/main" xmlns="" val="3559679766"/>
                    </a:ext>
                  </a:extLst>
                </a:gridCol>
                <a:gridCol w="574773">
                  <a:extLst>
                    <a:ext uri="{9D8B030D-6E8A-4147-A177-3AD203B41FA5}">
                      <a16:colId xmlns:a16="http://schemas.microsoft.com/office/drawing/2014/main" xmlns="" val="3540145155"/>
                    </a:ext>
                  </a:extLst>
                </a:gridCol>
                <a:gridCol w="794063">
                  <a:extLst>
                    <a:ext uri="{9D8B030D-6E8A-4147-A177-3AD203B41FA5}">
                      <a16:colId xmlns:a16="http://schemas.microsoft.com/office/drawing/2014/main" xmlns="" val="2159737694"/>
                    </a:ext>
                  </a:extLst>
                </a:gridCol>
                <a:gridCol w="794063">
                  <a:extLst>
                    <a:ext uri="{9D8B030D-6E8A-4147-A177-3AD203B41FA5}">
                      <a16:colId xmlns:a16="http://schemas.microsoft.com/office/drawing/2014/main" xmlns="" val="3323364654"/>
                    </a:ext>
                  </a:extLst>
                </a:gridCol>
                <a:gridCol w="794063">
                  <a:extLst>
                    <a:ext uri="{9D8B030D-6E8A-4147-A177-3AD203B41FA5}">
                      <a16:colId xmlns:a16="http://schemas.microsoft.com/office/drawing/2014/main" xmlns="" val="2740583207"/>
                    </a:ext>
                  </a:extLst>
                </a:gridCol>
                <a:gridCol w="794063">
                  <a:extLst>
                    <a:ext uri="{9D8B030D-6E8A-4147-A177-3AD203B41FA5}">
                      <a16:colId xmlns:a16="http://schemas.microsoft.com/office/drawing/2014/main" xmlns="" val="1351007065"/>
                    </a:ext>
                  </a:extLst>
                </a:gridCol>
                <a:gridCol w="794063">
                  <a:extLst>
                    <a:ext uri="{9D8B030D-6E8A-4147-A177-3AD203B41FA5}">
                      <a16:colId xmlns:a16="http://schemas.microsoft.com/office/drawing/2014/main" xmlns="" val="717356544"/>
                    </a:ext>
                  </a:extLst>
                </a:gridCol>
                <a:gridCol w="794063">
                  <a:extLst>
                    <a:ext uri="{9D8B030D-6E8A-4147-A177-3AD203B41FA5}">
                      <a16:colId xmlns:a16="http://schemas.microsoft.com/office/drawing/2014/main" xmlns="" val="3928761955"/>
                    </a:ext>
                  </a:extLst>
                </a:gridCol>
              </a:tblGrid>
              <a:tr h="2652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Единица измерения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2 024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2 025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2 027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9148100"/>
                  </a:ext>
                </a:extLst>
              </a:tr>
              <a:tr h="265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7177883"/>
                  </a:ext>
                </a:extLst>
              </a:tr>
              <a:tr h="434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Среднемесячная номинальная начисленная заработная плата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рублей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38 957,10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44 131,60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48 278,35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52 811,28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57 607,87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62 833,20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5331377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114,41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113,28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109,39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6675675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в том числе: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4883701"/>
                  </a:ext>
                </a:extLst>
              </a:tr>
              <a:tr h="434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 крупным и средним предприятиям (включая бюджетников)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рублей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40 611,80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46 126,90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50 476,36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55 232,93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60 279,78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65 780,88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5324643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115,47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113,58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109,43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109,42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109,14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109,13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2405381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 бюджетным организациям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рублей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36 942,45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42 008,80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45 789,59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49 910,66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54 402,62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59 298,85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6850880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113,88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113,71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110167"/>
                  </a:ext>
                </a:extLst>
              </a:tr>
              <a:tr h="434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 крупным и средним предприятиям за исключением работников бюджетных организаций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рублей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43 631,91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49 617,86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54 579,65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60 037,61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65 741,18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71 986,59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5753071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116,89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113,72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1599224"/>
                  </a:ext>
                </a:extLst>
              </a:tr>
              <a:tr h="2876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 малым предприятиям (включая микропредприятия)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рублей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25 992,19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28 864,21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31 604,27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34 606,68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37 721,28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41 116,19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1624491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1.18.9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108,86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111,05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109,49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109,50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6795164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Наименование значимых предприятий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5213525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 ООО "Авангард"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45,00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50,54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57,28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60,14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63,15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66,31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3318967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2. ООО "Буинский сахар"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38,63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45,26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51,43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56,57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62,22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68,45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691022"/>
                  </a:ext>
                </a:extLst>
              </a:tr>
              <a:tr h="361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3. ф-л ООО "Русский Стандарт Водка" "Буинский спиртозавод"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45,93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52,58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56,10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3001050"/>
                  </a:ext>
                </a:extLst>
              </a:tr>
              <a:tr h="265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342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2554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864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бюджета на 2025 год и плановый период 2026-2027 годов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34506"/>
              </p:ext>
            </p:extLst>
          </p:nvPr>
        </p:nvGraphicFramePr>
        <p:xfrm>
          <a:off x="568325" y="1124742"/>
          <a:ext cx="8007351" cy="5400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299">
                  <a:extLst>
                    <a:ext uri="{9D8B030D-6E8A-4147-A177-3AD203B41FA5}">
                      <a16:colId xmlns:a16="http://schemas.microsoft.com/office/drawing/2014/main" xmlns="" val="4023598401"/>
                    </a:ext>
                  </a:extLst>
                </a:gridCol>
                <a:gridCol w="2356538">
                  <a:extLst>
                    <a:ext uri="{9D8B030D-6E8A-4147-A177-3AD203B41FA5}">
                      <a16:colId xmlns:a16="http://schemas.microsoft.com/office/drawing/2014/main" xmlns="" val="1074657092"/>
                    </a:ext>
                  </a:extLst>
                </a:gridCol>
                <a:gridCol w="541654">
                  <a:extLst>
                    <a:ext uri="{9D8B030D-6E8A-4147-A177-3AD203B41FA5}">
                      <a16:colId xmlns:a16="http://schemas.microsoft.com/office/drawing/2014/main" xmlns="" val="3701429120"/>
                    </a:ext>
                  </a:extLst>
                </a:gridCol>
                <a:gridCol w="748310">
                  <a:extLst>
                    <a:ext uri="{9D8B030D-6E8A-4147-A177-3AD203B41FA5}">
                      <a16:colId xmlns:a16="http://schemas.microsoft.com/office/drawing/2014/main" xmlns="" val="2004436298"/>
                    </a:ext>
                  </a:extLst>
                </a:gridCol>
                <a:gridCol w="748310">
                  <a:extLst>
                    <a:ext uri="{9D8B030D-6E8A-4147-A177-3AD203B41FA5}">
                      <a16:colId xmlns:a16="http://schemas.microsoft.com/office/drawing/2014/main" xmlns="" val="643234667"/>
                    </a:ext>
                  </a:extLst>
                </a:gridCol>
                <a:gridCol w="748310">
                  <a:extLst>
                    <a:ext uri="{9D8B030D-6E8A-4147-A177-3AD203B41FA5}">
                      <a16:colId xmlns:a16="http://schemas.microsoft.com/office/drawing/2014/main" xmlns="" val="890650534"/>
                    </a:ext>
                  </a:extLst>
                </a:gridCol>
                <a:gridCol w="748310">
                  <a:extLst>
                    <a:ext uri="{9D8B030D-6E8A-4147-A177-3AD203B41FA5}">
                      <a16:colId xmlns:a16="http://schemas.microsoft.com/office/drawing/2014/main" xmlns="" val="1243550707"/>
                    </a:ext>
                  </a:extLst>
                </a:gridCol>
                <a:gridCol w="748310">
                  <a:extLst>
                    <a:ext uri="{9D8B030D-6E8A-4147-A177-3AD203B41FA5}">
                      <a16:colId xmlns:a16="http://schemas.microsoft.com/office/drawing/2014/main" xmlns="" val="147521382"/>
                    </a:ext>
                  </a:extLst>
                </a:gridCol>
                <a:gridCol w="748310">
                  <a:extLst>
                    <a:ext uri="{9D8B030D-6E8A-4147-A177-3AD203B41FA5}">
                      <a16:colId xmlns:a16="http://schemas.microsoft.com/office/drawing/2014/main" xmlns="" val="2931275005"/>
                    </a:ext>
                  </a:extLst>
                </a:gridCol>
              </a:tblGrid>
              <a:tr h="314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Единица измерения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2 022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2 024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2 025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2 027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0878125"/>
                  </a:ext>
                </a:extLst>
              </a:tr>
              <a:tr h="314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2699090"/>
                  </a:ext>
                </a:extLst>
              </a:tr>
              <a:tr h="314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Реальная заработная плата, к предыдущему году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101,20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103,60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102,80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102,50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6516287"/>
                  </a:ext>
                </a:extLst>
              </a:tr>
              <a:tr h="314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Денежные доходы населения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13 617 695,88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15 075 251,93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16 205 895,00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18 092 262,09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20 750 015,00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22 584 316,76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3163008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Денежные доходы на душу населения (в среднем за месяц)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рублей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28 563,00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31 941,80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34 504,12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38 867,97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45 147,99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49 527,01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3308951"/>
                  </a:ext>
                </a:extLst>
              </a:tr>
              <a:tr h="314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1.21.1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114,34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111,83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108,02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112,65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116,16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109,70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773346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Реальные денежные доходы населения, 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112,45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110,70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107,50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111,64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114,69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108,84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7106672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Поступление налоговых и неналоговых платежей в местный бюджет - всего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613 385,20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741 160,30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715 055,40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751 345,30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790 411,40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811 414,40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239462"/>
                  </a:ext>
                </a:extLst>
              </a:tr>
              <a:tr h="314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в том числе: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361025"/>
                  </a:ext>
                </a:extLst>
              </a:tr>
              <a:tr h="314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1.23.1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от малых и средних предприятий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425 689,30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438 766,90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423 312,80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444 045,10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468 999,20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478 734,50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7578107"/>
                  </a:ext>
                </a:extLst>
              </a:tr>
              <a:tr h="314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налог на доходы физических лиц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525 779,50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596 754,00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551 000,00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584 611,00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620 272,00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658 108,60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0677683"/>
                  </a:ext>
                </a:extLst>
              </a:tr>
              <a:tr h="314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1.24.1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108,40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113,50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92,33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106,10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106,10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106,10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3236617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Численность зарегистрированных безработных (на конец периода)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человек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3893274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1.26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Уровень зарегистрированной безработицы (на конец периода)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0,17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0,14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0,14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0,14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0,14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0,14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8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21251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5463" y="6237288"/>
            <a:ext cx="1901825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2EAC3D81-3420-4A6E-8D16-6D42555C2965}" type="slidenum">
              <a:rPr lang="ru-RU" altLang="ru-RU" smtClean="0"/>
              <a:pPr eaLnBrk="1" hangingPunct="1">
                <a:defRPr/>
              </a:pPr>
              <a:t>13</a:t>
            </a:fld>
            <a:endParaRPr lang="ru-RU" altLang="ru-RU" smtClean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0" y="115888"/>
            <a:ext cx="9144000" cy="108426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Структура налоговых и неналоговых доходов консолидированного бюджета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Буинского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муниципального района на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2025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 и плановый период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2026-2027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  <a:endParaRPr lang="en-US" sz="2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686734"/>
              </p:ext>
            </p:extLst>
          </p:nvPr>
        </p:nvGraphicFramePr>
        <p:xfrm>
          <a:off x="514350" y="1196975"/>
          <a:ext cx="8202613" cy="566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26075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D7269CB-9272-4B7C-BED9-23B119A8EF5D}" type="slidenum">
              <a:rPr lang="ru-RU" altLang="ru-RU" smtClean="0"/>
              <a:pPr eaLnBrk="1" hangingPunct="1">
                <a:defRPr/>
              </a:pPr>
              <a:t>14</a:t>
            </a:fld>
            <a:endParaRPr lang="ru-RU" altLang="ru-RU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99852117"/>
              </p:ext>
            </p:extLst>
          </p:nvPr>
        </p:nvGraphicFramePr>
        <p:xfrm>
          <a:off x="374650" y="1576388"/>
          <a:ext cx="8569325" cy="497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 2"/>
          <p:cNvSpPr txBox="1">
            <a:spLocks/>
          </p:cNvSpPr>
          <p:nvPr/>
        </p:nvSpPr>
        <p:spPr>
          <a:xfrm>
            <a:off x="514350" y="46038"/>
            <a:ext cx="8088313" cy="1193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Прогноз поступления НДФЛ в консолидированный бюджет </a:t>
            </a:r>
            <a:b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Буинского муниципального района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 и плановый период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06F3F2CF-9349-47AB-800C-066955CFFDE4}" type="slidenum">
              <a:rPr lang="ru-RU" altLang="ru-RU" smtClean="0"/>
              <a:pPr eaLnBrk="1" hangingPunct="1">
                <a:defRPr/>
              </a:pPr>
              <a:t>15</a:t>
            </a:fld>
            <a:endParaRPr lang="ru-RU" altLang="ru-RU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79409993"/>
              </p:ext>
            </p:extLst>
          </p:nvPr>
        </p:nvGraphicFramePr>
        <p:xfrm>
          <a:off x="250825" y="1412875"/>
          <a:ext cx="8569325" cy="49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 2"/>
          <p:cNvSpPr txBox="1">
            <a:spLocks/>
          </p:cNvSpPr>
          <p:nvPr/>
        </p:nvSpPr>
        <p:spPr>
          <a:xfrm>
            <a:off x="514350" y="46038"/>
            <a:ext cx="8088313" cy="1193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Прогноз поступления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земельного налога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консолидированный бюджет </a:t>
            </a:r>
            <a:b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Буинского муниципального района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 и плановый период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281B8C5E-5020-487F-AEEC-7DAB17DF792D}" type="slidenum">
              <a:rPr lang="ru-RU" altLang="ru-RU" smtClean="0"/>
              <a:pPr eaLnBrk="1" hangingPunct="1">
                <a:defRPr/>
              </a:pPr>
              <a:t>16</a:t>
            </a:fld>
            <a:endParaRPr lang="ru-RU" altLang="ru-RU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5003408"/>
              </p:ext>
            </p:extLst>
          </p:nvPr>
        </p:nvGraphicFramePr>
        <p:xfrm>
          <a:off x="274638" y="1239838"/>
          <a:ext cx="8567737" cy="514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 2"/>
          <p:cNvSpPr txBox="1">
            <a:spLocks/>
          </p:cNvSpPr>
          <p:nvPr/>
        </p:nvSpPr>
        <p:spPr>
          <a:xfrm>
            <a:off x="514350" y="46038"/>
            <a:ext cx="8088313" cy="1193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Прогноз поступления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налогов на совокупный доход в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консолидированный бюджет </a:t>
            </a:r>
            <a:b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Буинского муниципального района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 и плановый период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E89D2ED-DEB5-4C18-B5AA-962F3F0009BD}" type="slidenum">
              <a:rPr lang="ru-RU" altLang="ru-RU" smtClean="0"/>
              <a:pPr eaLnBrk="1" hangingPunct="1">
                <a:defRPr/>
              </a:pPr>
              <a:t>17</a:t>
            </a:fld>
            <a:endParaRPr lang="ru-RU" altLang="ru-RU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99524607"/>
              </p:ext>
            </p:extLst>
          </p:nvPr>
        </p:nvGraphicFramePr>
        <p:xfrm>
          <a:off x="250825" y="1412875"/>
          <a:ext cx="8569325" cy="49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 2"/>
          <p:cNvSpPr txBox="1">
            <a:spLocks/>
          </p:cNvSpPr>
          <p:nvPr/>
        </p:nvSpPr>
        <p:spPr>
          <a:xfrm>
            <a:off x="514350" y="46038"/>
            <a:ext cx="8088313" cy="1193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Прогноз поступления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налога на имущество физических лиц в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консолидированный бюджет </a:t>
            </a:r>
            <a:b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Буинского муниципального района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 и плановый период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31B752C-63F3-4AD1-9865-B2B722FE32EA}" type="slidenum">
              <a:rPr lang="ru-RU" altLang="ru-RU" smtClean="0"/>
              <a:pPr eaLnBrk="1" hangingPunct="1">
                <a:defRPr/>
              </a:pPr>
              <a:t>18</a:t>
            </a:fld>
            <a:endParaRPr lang="ru-RU" altLang="ru-RU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64983294"/>
              </p:ext>
            </p:extLst>
          </p:nvPr>
        </p:nvGraphicFramePr>
        <p:xfrm>
          <a:off x="250825" y="1412875"/>
          <a:ext cx="8569325" cy="49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 2"/>
          <p:cNvSpPr txBox="1">
            <a:spLocks/>
          </p:cNvSpPr>
          <p:nvPr/>
        </p:nvSpPr>
        <p:spPr>
          <a:xfrm>
            <a:off x="514350" y="46038"/>
            <a:ext cx="8088313" cy="1193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Прогноз поступления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акцизов на нефтепродукты  в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консолидированный бюджет </a:t>
            </a:r>
            <a:b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Буинского муниципального района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202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 и плановый период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-202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2A85F40C-19FB-4D13-8E62-A7CD39DC9206}" type="slidenum">
              <a:rPr lang="ru-RU" altLang="ru-RU" smtClean="0"/>
              <a:pPr eaLnBrk="1" hangingPunct="1">
                <a:defRPr/>
              </a:pPr>
              <a:t>19</a:t>
            </a:fld>
            <a:endParaRPr lang="ru-RU" altLang="ru-RU" smtClean="0"/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50464435"/>
              </p:ext>
            </p:extLst>
          </p:nvPr>
        </p:nvGraphicFramePr>
        <p:xfrm>
          <a:off x="250825" y="1412875"/>
          <a:ext cx="8569325" cy="49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 2"/>
          <p:cNvSpPr txBox="1">
            <a:spLocks/>
          </p:cNvSpPr>
          <p:nvPr/>
        </p:nvSpPr>
        <p:spPr>
          <a:xfrm>
            <a:off x="514350" y="46038"/>
            <a:ext cx="8088313" cy="1193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Прогноз поступления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неналоговых доходов в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консолидированный бюджет </a:t>
            </a:r>
            <a:b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Буинского муниципального района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2025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 и плановый период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2026-2027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 txBox="1">
            <a:spLocks noGrp="1"/>
          </p:cNvSpPr>
          <p:nvPr>
            <p:ph sz="quarter" idx="1"/>
          </p:nvPr>
        </p:nvSpPr>
        <p:spPr>
          <a:xfrm>
            <a:off x="566682" y="1040247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(от 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таронормандского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bougette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самоуправления.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Лента лицом вниз 3"/>
          <p:cNvSpPr/>
          <p:nvPr/>
        </p:nvSpPr>
        <p:spPr>
          <a:xfrm>
            <a:off x="1583277" y="168881"/>
            <a:ext cx="5472608" cy="703664"/>
          </a:xfrm>
          <a:prstGeom prst="ribb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такое  бюджет ?</a:t>
            </a:r>
            <a:endParaRPr lang="ru-RU" sz="1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853" y="2145816"/>
            <a:ext cx="2659005" cy="1600438"/>
          </a:xfrm>
          <a:prstGeom prst="rect">
            <a:avLst/>
          </a:prstGeom>
          <a:blipFill>
            <a:blip r:embed="rId3">
              <a:alphaModFix amt="8000"/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 (налоги юридических и физических лиц, административные платежи и сборы, безвозмездные поступления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9220" y="2154362"/>
            <a:ext cx="318041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 (социальные выплаты населению, содержание муниципальных учреждений (образование,  культура и другие),  капитальное строительство и другие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467" y="4000063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 образует положительный остаток бюджета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9220" y="3955782"/>
            <a:ext cx="2520280" cy="1169551"/>
          </a:xfrm>
          <a:prstGeom prst="rect">
            <a:avLst/>
          </a:prstGeom>
          <a:blipFill>
            <a:blip r:embed="rId3">
              <a:alphaModFix amt="8000"/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расходная часть бюджета превышает доходную, то бюджет формируется с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2915816" y="4460432"/>
            <a:ext cx="72008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608703" y="4460432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17603" y="558924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889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Прогноз выделения средств из республиканского бюджета в бюджет  Буинского </a:t>
            </a:r>
            <a:r>
              <a:rPr lang="ru-RU" sz="2000" dirty="0"/>
              <a:t>муниципального района </a:t>
            </a:r>
            <a:br>
              <a:rPr lang="ru-RU" sz="2000" dirty="0"/>
            </a:br>
            <a:r>
              <a:rPr lang="ru-RU" sz="2000" dirty="0"/>
              <a:t>на </a:t>
            </a:r>
            <a:r>
              <a:rPr lang="ru-RU" sz="2000" dirty="0" smtClean="0"/>
              <a:t>2025 </a:t>
            </a:r>
            <a:r>
              <a:rPr lang="ru-RU" sz="2000" dirty="0"/>
              <a:t>год и плановый период </a:t>
            </a:r>
            <a:r>
              <a:rPr lang="ru-RU" sz="2000" dirty="0" smtClean="0"/>
              <a:t>2026-20</a:t>
            </a:r>
            <a:r>
              <a:rPr lang="en-US" sz="2000" dirty="0" smtClean="0"/>
              <a:t>2</a:t>
            </a:r>
            <a:r>
              <a:rPr lang="ru-RU" sz="2000" dirty="0" smtClean="0"/>
              <a:t>7 </a:t>
            </a:r>
            <a:r>
              <a:rPr lang="ru-RU" sz="2000" dirty="0"/>
              <a:t>годов 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638721"/>
              </p:ext>
            </p:extLst>
          </p:nvPr>
        </p:nvGraphicFramePr>
        <p:xfrm>
          <a:off x="107950" y="1268413"/>
          <a:ext cx="8928100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C9A5503A-33C8-4A08-8BC1-AF6F67A3202A}" type="slidenum">
              <a:rPr lang="ru-RU" altLang="ru-RU" smtClean="0"/>
              <a:pPr eaLnBrk="1" hangingPunct="1">
                <a:defRPr/>
              </a:pPr>
              <a:t>20</a:t>
            </a:fld>
            <a:endParaRPr lang="ru-RU" altLang="ru-RU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9925" y="6381750"/>
            <a:ext cx="1901825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2D2B23E-3F86-469E-8DD9-C03180E803D0}" type="slidenum">
              <a:rPr lang="ru-RU" altLang="ru-RU" smtClean="0"/>
              <a:pPr eaLnBrk="1" hangingPunct="1">
                <a:defRPr/>
              </a:pPr>
              <a:t>21</a:t>
            </a:fld>
            <a:endParaRPr lang="ru-RU" altLang="ru-RU" smtClean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52438" y="333375"/>
            <a:ext cx="8088312" cy="108743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Индексы-дефляторы для формирования консолидированного бюджета Буинского муниципального района </a:t>
            </a:r>
            <a:r>
              <a:rPr lang="ru-RU" b="1" dirty="0" smtClean="0">
                <a:solidFill>
                  <a:schemeClr val="tx2"/>
                </a:solidFill>
              </a:rPr>
              <a:t>на 2025 </a:t>
            </a:r>
            <a:r>
              <a:rPr lang="ru-RU" b="1" dirty="0">
                <a:solidFill>
                  <a:schemeClr val="tx2"/>
                </a:solidFill>
              </a:rPr>
              <a:t>год и плановый период </a:t>
            </a:r>
            <a:r>
              <a:rPr lang="ru-RU" b="1" dirty="0" smtClean="0">
                <a:solidFill>
                  <a:schemeClr val="tx2"/>
                </a:solidFill>
              </a:rPr>
              <a:t>2026-20</a:t>
            </a:r>
            <a:r>
              <a:rPr lang="en-US" b="1" dirty="0" smtClean="0">
                <a:solidFill>
                  <a:schemeClr val="tx2"/>
                </a:solidFill>
              </a:rPr>
              <a:t>2</a:t>
            </a:r>
            <a:r>
              <a:rPr lang="ru-RU" b="1" dirty="0" smtClean="0">
                <a:solidFill>
                  <a:schemeClr val="tx2"/>
                </a:solidFill>
              </a:rPr>
              <a:t>7 </a:t>
            </a:r>
            <a:r>
              <a:rPr lang="ru-RU" b="1" dirty="0">
                <a:solidFill>
                  <a:schemeClr val="tx2"/>
                </a:solidFill>
              </a:rPr>
              <a:t>годов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705294"/>
              </p:ext>
            </p:extLst>
          </p:nvPr>
        </p:nvGraphicFramePr>
        <p:xfrm>
          <a:off x="150756" y="1237281"/>
          <a:ext cx="8691676" cy="541929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23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97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08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Наименование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2025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2026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20</a:t>
                      </a:r>
                      <a:r>
                        <a:rPr lang="en-US" sz="1400" kern="1200" dirty="0" smtClean="0">
                          <a:effectLst/>
                        </a:rPr>
                        <a:t>2</a:t>
                      </a:r>
                      <a:r>
                        <a:rPr lang="ru-RU" sz="1400" kern="1200" dirty="0" smtClean="0">
                          <a:effectLst/>
                        </a:rPr>
                        <a:t>7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2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Заработная</a:t>
                      </a:r>
                      <a:r>
                        <a:rPr lang="ru-RU" sz="1400" baseline="0" dirty="0" smtClean="0">
                          <a:effectLst/>
                        </a:rPr>
                        <a:t> плата отдельных категорий работников бюджетной сферы (обозначенных в Указах Президента РФ )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В соответствии с Указам</a:t>
                      </a:r>
                      <a:r>
                        <a:rPr lang="ru-RU" sz="1400" kern="1200" baseline="0" dirty="0" smtClean="0">
                          <a:effectLst/>
                        </a:rPr>
                        <a:t> Президента РФ от 07.05.2012г. №597, от 01.06.2012г. №761,от 28.12.2012г. №1688</a:t>
                      </a:r>
                      <a:endParaRPr lang="ru-RU" sz="1400" kern="12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583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Заработная плата работников муниципальных  бюджетных учреждений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доведение до МРОТ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1 января -ежегодно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01.01.2025 на 10,0%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01.01.2026 на 10,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</a:t>
                      </a:r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7 на 10,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Заработная плата работников муниципального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управления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01.01.2025 на 5,0%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01.01.2026 на 5,0%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01.01.2027 на 5,0%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Публичные обязательства, продукты питания,</a:t>
                      </a:r>
                      <a:r>
                        <a:rPr lang="ru-RU" sz="1400" baseline="0" dirty="0" smtClean="0">
                          <a:effectLst/>
                        </a:rPr>
                        <a:t> медикаменты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01.01.2025 на 4,0%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01.01.2026 на 4,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01.01.20</a:t>
                      </a:r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7 на 4,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Стипендии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01.09.2025 на 4,0%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</a:t>
                      </a:r>
                      <a:r>
                        <a:rPr lang="en-US" sz="1400" dirty="0" smtClean="0">
                          <a:effectLst/>
                        </a:rPr>
                        <a:t>09</a:t>
                      </a:r>
                      <a:r>
                        <a:rPr lang="ru-RU" sz="1400" dirty="0" smtClean="0">
                          <a:effectLst/>
                        </a:rPr>
                        <a:t>.2026 на 4,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</a:t>
                      </a:r>
                      <a:r>
                        <a:rPr lang="en-US" sz="1400" dirty="0" smtClean="0">
                          <a:effectLst/>
                        </a:rPr>
                        <a:t>09</a:t>
                      </a:r>
                      <a:r>
                        <a:rPr lang="ru-RU" sz="1400" dirty="0" smtClean="0">
                          <a:effectLst/>
                        </a:rPr>
                        <a:t>.20</a:t>
                      </a:r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7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на 4,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Коммунальные услуги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01.07.2025 на 7,1%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01.07.2026 на </a:t>
                      </a:r>
                      <a:r>
                        <a:rPr lang="en-US" sz="1400" dirty="0" smtClean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,5%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 01.07.2027 на </a:t>
                      </a:r>
                      <a:r>
                        <a:rPr lang="en-US" sz="1400" dirty="0" smtClean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en-US" sz="1400" dirty="0" smtClean="0">
                          <a:effectLst/>
                        </a:rPr>
                        <a:t>0</a:t>
                      </a:r>
                      <a:r>
                        <a:rPr lang="ru-RU" sz="1400" dirty="0" smtClean="0">
                          <a:effectLst/>
                        </a:rPr>
                        <a:t>%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Остальные расходы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На уровне 2024 г.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На уровне 2024 г.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На уровне 2024 г.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40330ED-C007-4933-A4F4-7AF75817E2BF}" type="slidenum">
              <a:rPr lang="ru-RU" altLang="ru-RU" smtClean="0"/>
              <a:pPr eaLnBrk="1" hangingPunct="1">
                <a:defRPr/>
              </a:pPr>
              <a:t>22</a:t>
            </a:fld>
            <a:endParaRPr lang="ru-RU" altLang="ru-RU" smtClean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514350" y="46038"/>
            <a:ext cx="8088313" cy="10795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tx2"/>
                </a:solidFill>
              </a:rPr>
              <a:t>Первоочередные и социально значимые расходы консолидированного бюджета Буинского муниципального района на </a:t>
            </a:r>
            <a:r>
              <a:rPr lang="ru-RU" sz="2000" b="1" dirty="0" smtClean="0">
                <a:solidFill>
                  <a:schemeClr val="tx2"/>
                </a:solidFill>
              </a:rPr>
              <a:t>2025 </a:t>
            </a:r>
            <a:r>
              <a:rPr lang="ru-RU" sz="2000" b="1" dirty="0">
                <a:solidFill>
                  <a:schemeClr val="tx2"/>
                </a:solidFill>
              </a:rPr>
              <a:t>год и плановый период </a:t>
            </a:r>
            <a:r>
              <a:rPr lang="ru-RU" sz="2000" b="1" dirty="0" smtClean="0">
                <a:solidFill>
                  <a:schemeClr val="tx2"/>
                </a:solidFill>
              </a:rPr>
              <a:t>2026-20</a:t>
            </a:r>
            <a:r>
              <a:rPr lang="en-US" sz="2000" b="1" dirty="0" smtClean="0">
                <a:solidFill>
                  <a:schemeClr val="tx2"/>
                </a:solidFill>
              </a:rPr>
              <a:t>2</a:t>
            </a:r>
            <a:r>
              <a:rPr lang="ru-RU" sz="2000" b="1" dirty="0" smtClean="0">
                <a:solidFill>
                  <a:schemeClr val="tx2"/>
                </a:solidFill>
              </a:rPr>
              <a:t>7 </a:t>
            </a:r>
            <a:r>
              <a:rPr lang="ru-RU" sz="2000" b="1" dirty="0">
                <a:solidFill>
                  <a:schemeClr val="tx2"/>
                </a:solidFill>
              </a:rPr>
              <a:t>годов 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761443"/>
              </p:ext>
            </p:extLst>
          </p:nvPr>
        </p:nvGraphicFramePr>
        <p:xfrm>
          <a:off x="514350" y="1268413"/>
          <a:ext cx="787400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29102" y="107298"/>
            <a:ext cx="8302823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folHlink"/>
                </a:solidFill>
                <a:latin typeface="Arial" charset="0"/>
              </a:rPr>
              <a:t>Расходы  консолидированного бюджета </a:t>
            </a: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Буинского муниципального района на </a:t>
            </a:r>
            <a:r>
              <a:rPr lang="ru-RU" sz="2400" dirty="0" smtClean="0">
                <a:solidFill>
                  <a:schemeClr val="folHlink"/>
                </a:solidFill>
                <a:latin typeface="Arial" charset="0"/>
              </a:rPr>
              <a:t>2025 </a:t>
            </a: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год и плановый период </a:t>
            </a:r>
            <a:r>
              <a:rPr lang="ru-RU" sz="2400" dirty="0" smtClean="0">
                <a:solidFill>
                  <a:schemeClr val="folHlink"/>
                </a:solidFill>
                <a:latin typeface="Arial" charset="0"/>
              </a:rPr>
              <a:t>2026-20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ru-RU" sz="2400" dirty="0" smtClean="0">
                <a:solidFill>
                  <a:schemeClr val="folHlink"/>
                </a:solidFill>
                <a:latin typeface="Arial" charset="0"/>
              </a:rPr>
              <a:t>7 </a:t>
            </a:r>
            <a:r>
              <a:rPr lang="ru-RU" sz="2400" dirty="0">
                <a:solidFill>
                  <a:schemeClr val="folHlink"/>
                </a:solidFill>
                <a:latin typeface="Arial" charset="0"/>
              </a:rPr>
              <a:t>годов                                                                                </a:t>
            </a:r>
            <a:r>
              <a:rPr lang="ru-RU" sz="2400" dirty="0" smtClean="0">
                <a:solidFill>
                  <a:schemeClr val="folHlink"/>
                </a:solidFill>
                <a:latin typeface="Arial" charset="0"/>
              </a:rPr>
              <a:t>                             </a:t>
            </a:r>
            <a:r>
              <a:rPr lang="ru-RU" sz="2000" dirty="0" err="1" smtClean="0">
                <a:solidFill>
                  <a:schemeClr val="folHlink"/>
                </a:solidFill>
                <a:latin typeface="Arial" charset="0"/>
              </a:rPr>
              <a:t>тыс.руб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  <p:graphicFrame>
        <p:nvGraphicFramePr>
          <p:cNvPr id="23961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3417504"/>
              </p:ext>
            </p:extLst>
          </p:nvPr>
        </p:nvGraphicFramePr>
        <p:xfrm>
          <a:off x="179388" y="1773238"/>
          <a:ext cx="8713787" cy="4221164"/>
        </p:xfrm>
        <a:graphic>
          <a:graphicData uri="http://schemas.openxmlformats.org/drawingml/2006/table">
            <a:tbl>
              <a:tblPr/>
              <a:tblGrid>
                <a:gridCol w="10969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36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27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1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Раздел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Наименование расходов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2025г.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2026г.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7г.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3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01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Общегосударственные вопросы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129614,81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135076,25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140378,30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02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5489,4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6003,90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6219,30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03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Правоохранительная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деятельность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7384,00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7888,20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8439,30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04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Национальная экономика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77172,70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67225,40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68396,00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Жилищно-коммунальное хозяйство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104053,10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208486,90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271444,80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06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Охрана окружающей среды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2144,00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2144,00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2144,00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039BA08-2B2E-403E-BCF9-C2F7C7278E4D}" type="slidenum">
              <a:rPr lang="ru-RU" altLang="ru-RU" smtClean="0"/>
              <a:pPr eaLnBrk="1" hangingPunct="1">
                <a:defRPr/>
              </a:pPr>
              <a:t>23</a:t>
            </a:fld>
            <a:endParaRPr lang="ru-RU" altLang="ru-RU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2188308"/>
              </p:ext>
            </p:extLst>
          </p:nvPr>
        </p:nvGraphicFramePr>
        <p:xfrm>
          <a:off x="176213" y="1340768"/>
          <a:ext cx="8666162" cy="5200653"/>
        </p:xfrm>
        <a:graphic>
          <a:graphicData uri="http://schemas.openxmlformats.org/drawingml/2006/table">
            <a:tbl>
              <a:tblPr/>
              <a:tblGrid>
                <a:gridCol w="1093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0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50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63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1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Раздел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Наименование расходов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2025г.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2026г.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7г.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07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Образование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1350447,15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1441173,05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1537774,55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7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Культура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223500,80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236421,60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249877,80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09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Здравоохранение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764,10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784,80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809,80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Социальная политика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41627,90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42369,60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43401,60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Физическая культура и спорт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132999,70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142658,40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152888,40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5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Межбюджетные трансферты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70,20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35,50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28,40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5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Итого расходов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2075267,86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2290267,60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2481802,25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ru-RU" sz="2000" dirty="0" err="1" smtClean="0">
                <a:solidFill>
                  <a:schemeClr val="folHlink"/>
                </a:solidFill>
                <a:latin typeface="Arial" charset="0"/>
              </a:rPr>
              <a:t>тыс.руб</a:t>
            </a:r>
            <a:r>
              <a:rPr lang="ru-RU" sz="2000" dirty="0">
                <a:solidFill>
                  <a:schemeClr val="folHlink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385175" cy="12001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Консолидированный бюджет Буинского муниципального района на 2025 год и плановый период 2026-20</a:t>
            </a:r>
            <a:r>
              <a:rPr lang="en-US" sz="2400" dirty="0" smtClean="0"/>
              <a:t>2</a:t>
            </a:r>
            <a:r>
              <a:rPr lang="ru-RU" sz="2400" dirty="0" smtClean="0"/>
              <a:t>7 годов</a:t>
            </a:r>
            <a:endParaRPr lang="ru-RU" sz="2400" dirty="0"/>
          </a:p>
        </p:txBody>
      </p:sp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10593"/>
              </p:ext>
            </p:extLst>
          </p:nvPr>
        </p:nvGraphicFramePr>
        <p:xfrm>
          <a:off x="287338" y="1196975"/>
          <a:ext cx="8747125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8" name="Google Shape;538;p43"/>
          <p:cNvCxnSpPr/>
          <p:nvPr/>
        </p:nvCxnSpPr>
        <p:spPr>
          <a:xfrm rot="5400000">
            <a:off x="652066" y="2644750"/>
            <a:ext cx="928688" cy="15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40" name="Google Shape;540;p43"/>
          <p:cNvCxnSpPr/>
          <p:nvPr/>
        </p:nvCxnSpPr>
        <p:spPr>
          <a:xfrm rot="5400000">
            <a:off x="1841624" y="2558976"/>
            <a:ext cx="1285875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42" name="Google Shape;542;p43"/>
          <p:cNvCxnSpPr/>
          <p:nvPr/>
        </p:nvCxnSpPr>
        <p:spPr>
          <a:xfrm rot="5400000">
            <a:off x="3244354" y="2524398"/>
            <a:ext cx="928688" cy="15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44" name="Google Shape;544;p43"/>
          <p:cNvSpPr/>
          <p:nvPr/>
        </p:nvSpPr>
        <p:spPr>
          <a:xfrm>
            <a:off x="539552" y="2924944"/>
            <a:ext cx="142875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Общегосударственные вопросы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5" name="Google Shape;545;p43"/>
          <p:cNvSpPr/>
          <p:nvPr/>
        </p:nvSpPr>
        <p:spPr>
          <a:xfrm>
            <a:off x="1115616" y="2492896"/>
            <a:ext cx="14287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Национальная  оборона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6" name="Google Shape;546;p43"/>
          <p:cNvSpPr/>
          <p:nvPr/>
        </p:nvSpPr>
        <p:spPr>
          <a:xfrm>
            <a:off x="1403648" y="3356992"/>
            <a:ext cx="21431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Национальная безопасность и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правоохранительная деятельность </a:t>
            </a:r>
            <a:endParaRPr dirty="0"/>
          </a:p>
        </p:txBody>
      </p:sp>
      <p:sp>
        <p:nvSpPr>
          <p:cNvPr id="547" name="Google Shape;547;p43"/>
          <p:cNvSpPr/>
          <p:nvPr/>
        </p:nvSpPr>
        <p:spPr>
          <a:xfrm>
            <a:off x="2555776" y="2636912"/>
            <a:ext cx="12938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Национальная экономика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8" name="Google Shape;548;p43"/>
          <p:cNvSpPr/>
          <p:nvPr/>
        </p:nvSpPr>
        <p:spPr>
          <a:xfrm>
            <a:off x="2339752" y="2996952"/>
            <a:ext cx="2500313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Жилищно-коммунальное хозяйство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9" name="Google Shape;549;p43"/>
          <p:cNvSpPr/>
          <p:nvPr/>
        </p:nvSpPr>
        <p:spPr>
          <a:xfrm>
            <a:off x="3491880" y="2492896"/>
            <a:ext cx="1643062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Охрана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окружающей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среды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50" name="Google Shape;550;p43"/>
          <p:cNvCxnSpPr/>
          <p:nvPr/>
        </p:nvCxnSpPr>
        <p:spPr>
          <a:xfrm rot="5400000">
            <a:off x="4203972" y="2285207"/>
            <a:ext cx="1285875" cy="15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51" name="Google Shape;551;p43"/>
          <p:cNvSpPr/>
          <p:nvPr/>
        </p:nvSpPr>
        <p:spPr>
          <a:xfrm>
            <a:off x="4283968" y="3501008"/>
            <a:ext cx="1162050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Образование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2" name="Google Shape;552;p43"/>
          <p:cNvSpPr/>
          <p:nvPr/>
        </p:nvSpPr>
        <p:spPr>
          <a:xfrm>
            <a:off x="4860032" y="2780928"/>
            <a:ext cx="13112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Культура,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кинематография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53" name="Google Shape;553;p43"/>
          <p:cNvCxnSpPr>
            <a:endCxn id="552" idx="0"/>
          </p:cNvCxnSpPr>
          <p:nvPr/>
        </p:nvCxnSpPr>
        <p:spPr>
          <a:xfrm>
            <a:off x="5508105" y="2075681"/>
            <a:ext cx="7565" cy="70524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54" name="Google Shape;554;p43"/>
          <p:cNvSpPr/>
          <p:nvPr/>
        </p:nvSpPr>
        <p:spPr>
          <a:xfrm>
            <a:off x="5220072" y="3212976"/>
            <a:ext cx="1500188" cy="23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Здравоохранение</a:t>
            </a:r>
            <a:endParaRPr dirty="0"/>
          </a:p>
        </p:txBody>
      </p:sp>
      <p:cxnSp>
        <p:nvCxnSpPr>
          <p:cNvPr id="555" name="Google Shape;555;p43"/>
          <p:cNvCxnSpPr/>
          <p:nvPr/>
        </p:nvCxnSpPr>
        <p:spPr>
          <a:xfrm rot="5400000">
            <a:off x="5619030" y="2035175"/>
            <a:ext cx="928688" cy="15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56" name="Google Shape;556;p43"/>
          <p:cNvCxnSpPr/>
          <p:nvPr/>
        </p:nvCxnSpPr>
        <p:spPr>
          <a:xfrm rot="5400000">
            <a:off x="6445125" y="1713707"/>
            <a:ext cx="428625" cy="15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57" name="Google Shape;557;p43"/>
          <p:cNvSpPr/>
          <p:nvPr/>
        </p:nvSpPr>
        <p:spPr>
          <a:xfrm>
            <a:off x="6084168" y="2780928"/>
            <a:ext cx="102552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Социальная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политика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58" name="Google Shape;558;p43"/>
          <p:cNvCxnSpPr/>
          <p:nvPr/>
        </p:nvCxnSpPr>
        <p:spPr>
          <a:xfrm rot="5400000">
            <a:off x="6664572" y="2142332"/>
            <a:ext cx="1285875" cy="15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59" name="Google Shape;559;p43"/>
          <p:cNvSpPr/>
          <p:nvPr/>
        </p:nvSpPr>
        <p:spPr>
          <a:xfrm>
            <a:off x="6516216" y="3284984"/>
            <a:ext cx="1735138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Физическая культура и спорт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4" name="Google Shape;564;p43"/>
          <p:cNvCxnSpPr/>
          <p:nvPr/>
        </p:nvCxnSpPr>
        <p:spPr>
          <a:xfrm flipH="1">
            <a:off x="7884368" y="2060848"/>
            <a:ext cx="1" cy="63323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65" name="Google Shape;565;p43"/>
          <p:cNvSpPr/>
          <p:nvPr/>
        </p:nvSpPr>
        <p:spPr>
          <a:xfrm>
            <a:off x="7164288" y="2708920"/>
            <a:ext cx="1571625" cy="5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Межбюджетные трансферты общего характера (дотации)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6" name="Google Shape;566;p43"/>
          <p:cNvSpPr/>
          <p:nvPr/>
        </p:nvSpPr>
        <p:spPr>
          <a:xfrm>
            <a:off x="0" y="4005263"/>
            <a:ext cx="9144000" cy="461962"/>
          </a:xfrm>
          <a:prstGeom prst="rect">
            <a:avLst/>
          </a:prstGeom>
          <a:solidFill>
            <a:srgbClr val="67676D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функции.</a:t>
            </a:r>
            <a:endParaRPr dirty="0"/>
          </a:p>
        </p:txBody>
      </p:sp>
      <p:sp>
        <p:nvSpPr>
          <p:cNvPr id="567" name="Google Shape;567;p43"/>
          <p:cNvSpPr/>
          <p:nvPr/>
        </p:nvSpPr>
        <p:spPr>
          <a:xfrm>
            <a:off x="0" y="4643438"/>
            <a:ext cx="5500688" cy="2246312"/>
          </a:xfrm>
          <a:prstGeom prst="rect">
            <a:avLst/>
          </a:prstGeom>
          <a:solidFill>
            <a:srgbClr val="F0A5B0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Например, в составе </a:t>
            </a:r>
            <a:r>
              <a:rPr lang="ru-RU" sz="1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раздела «</a:t>
            </a: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Образование», в том числе, выделяются: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Дошкольное образование;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Общее образование;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Начальное профессиональное образование;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Среднее профессиональное образование;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Профессиональная подготовка, переподготовка и повышение квалификации;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Высшее и послевузовское профессиональное образование.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568" name="Google Shape;568;p43"/>
          <p:cNvSpPr/>
          <p:nvPr/>
        </p:nvSpPr>
        <p:spPr>
          <a:xfrm>
            <a:off x="5643563" y="4643438"/>
            <a:ext cx="3500437" cy="2308225"/>
          </a:xfrm>
          <a:prstGeom prst="rect">
            <a:avLst/>
          </a:prstGeom>
          <a:solidFill>
            <a:srgbClr val="F0A5B0">
              <a:alpha val="2784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Полный перечень разделов и подразделов классификации расходов бюджетов приведен в статье 21 Бюджетного кодекса Российской Федерации.</a:t>
            </a:r>
            <a:endParaRPr dirty="0">
              <a:solidFill>
                <a:srgbClr val="00206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3779" y="1451378"/>
            <a:ext cx="7267575" cy="7524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cxnSp>
        <p:nvCxnSpPr>
          <p:cNvPr id="38" name="Google Shape;564;p43"/>
          <p:cNvCxnSpPr/>
          <p:nvPr/>
        </p:nvCxnSpPr>
        <p:spPr>
          <a:xfrm flipH="1">
            <a:off x="6588224" y="2204864"/>
            <a:ext cx="1" cy="63323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9" name="Google Shape;564;p43"/>
          <p:cNvCxnSpPr/>
          <p:nvPr/>
        </p:nvCxnSpPr>
        <p:spPr>
          <a:xfrm>
            <a:off x="4283968" y="2204864"/>
            <a:ext cx="1" cy="34520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0" name="Google Shape;564;p43"/>
          <p:cNvCxnSpPr/>
          <p:nvPr/>
        </p:nvCxnSpPr>
        <p:spPr>
          <a:xfrm>
            <a:off x="3131840" y="2204864"/>
            <a:ext cx="1" cy="48922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41" name="Google Shape;564;p43"/>
          <p:cNvCxnSpPr/>
          <p:nvPr/>
        </p:nvCxnSpPr>
        <p:spPr>
          <a:xfrm>
            <a:off x="1835696" y="2204864"/>
            <a:ext cx="1" cy="34520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" name="Прямоугольник 1"/>
          <p:cNvSpPr/>
          <p:nvPr/>
        </p:nvSpPr>
        <p:spPr>
          <a:xfrm>
            <a:off x="179512" y="284398"/>
            <a:ext cx="8071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Разделы классификации расходов бюджета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Буинского муниципального района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069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5"/>
            <a:ext cx="8647310" cy="6388819"/>
          </a:xfrm>
        </p:spPr>
        <p:txBody>
          <a:bodyPr/>
          <a:lstStyle/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  <a:t>Муниципальное казенное учреждение </a:t>
            </a: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  <a:t>«Финансово-бюджетная палата Буинского муниципального района РТ»</a:t>
            </a: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None/>
              <a:defRPr/>
            </a:pPr>
            <a:endParaRPr lang="ru-RU" i="1" kern="1200" dirty="0" smtClean="0"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Адрес: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422430, </a:t>
            </a:r>
            <a:r>
              <a:rPr lang="ru-RU" sz="2800" dirty="0">
                <a:solidFill>
                  <a:srgbClr val="002060"/>
                </a:solidFill>
              </a:rPr>
              <a:t>РТ, </a:t>
            </a:r>
            <a:r>
              <a:rPr lang="ru-RU" sz="2800" dirty="0" smtClean="0">
                <a:solidFill>
                  <a:srgbClr val="002060"/>
                </a:solidFill>
              </a:rPr>
              <a:t>г. Буинск, ул. Вахитова  д.71а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Телефоны: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8(84374)3-12-03- председатель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8(84374)3-13-03- специалисты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8(84374)3-14-03- специалисты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8(84374)3- 55-06-специалисты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E-Mail</a:t>
            </a:r>
            <a:r>
              <a:rPr lang="ru-RU" sz="2800" dirty="0">
                <a:solidFill>
                  <a:srgbClr val="002060"/>
                </a:solidFill>
              </a:rPr>
              <a:t>: </a:t>
            </a:r>
            <a:r>
              <a:rPr lang="en-US" sz="2800" dirty="0" smtClean="0">
                <a:solidFill>
                  <a:srgbClr val="002060"/>
                </a:solidFill>
              </a:rPr>
              <a:t>Buin.fbp@tatar.ru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A5FB6-7C01-48CD-A37F-0367411CDCF6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94895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97;p19"/>
          <p:cNvGrpSpPr/>
          <p:nvPr/>
        </p:nvGrpSpPr>
        <p:grpSpPr>
          <a:xfrm>
            <a:off x="859145" y="977664"/>
            <a:ext cx="7140972" cy="5785321"/>
            <a:chOff x="485035" y="1038431"/>
            <a:chExt cx="7831148" cy="5778208"/>
          </a:xfrm>
        </p:grpSpPr>
        <p:sp>
          <p:nvSpPr>
            <p:cNvPr id="198" name="Google Shape;198;p19"/>
            <p:cNvSpPr/>
            <p:nvPr/>
          </p:nvSpPr>
          <p:spPr>
            <a:xfrm>
              <a:off x="485035" y="1038431"/>
              <a:ext cx="7831148" cy="5778208"/>
            </a:xfrm>
            <a:prstGeom prst="ellipse">
              <a:avLst/>
            </a:prstGeom>
            <a:noFill/>
            <a:ln w="63500" cap="flat" cmpd="sng">
              <a:solidFill>
                <a:srgbClr val="CF5A1B">
                  <a:alpha val="53725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9" name="Google Shape;199;p19"/>
            <p:cNvSpPr/>
            <p:nvPr/>
          </p:nvSpPr>
          <p:spPr>
            <a:xfrm>
              <a:off x="6253459" y="3382361"/>
              <a:ext cx="1807188" cy="163482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80000">
                  <a:srgbClr val="BFBFBF"/>
                </a:gs>
                <a:gs pos="100000">
                  <a:srgbClr val="7F7F7F"/>
                </a:gs>
              </a:gsLst>
              <a:lin ang="8350000" scaled="0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49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00" name="Google Shape;200;p19"/>
            <p:cNvSpPr/>
            <p:nvPr/>
          </p:nvSpPr>
          <p:spPr>
            <a:xfrm>
              <a:off x="1168138" y="3666474"/>
              <a:ext cx="1702183" cy="155025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80000">
                  <a:srgbClr val="BFBFBF"/>
                </a:gs>
                <a:gs pos="100000">
                  <a:srgbClr val="7F7F7F"/>
                </a:gs>
              </a:gsLst>
              <a:lin ang="8350000" scaled="0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49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3" name="Google Shape;201;p19"/>
            <p:cNvGrpSpPr/>
            <p:nvPr/>
          </p:nvGrpSpPr>
          <p:grpSpPr>
            <a:xfrm>
              <a:off x="2176377" y="1378327"/>
              <a:ext cx="1728526" cy="1564075"/>
              <a:chOff x="604534" y="1886723"/>
              <a:chExt cx="1728526" cy="1606297"/>
            </a:xfrm>
          </p:grpSpPr>
          <p:sp>
            <p:nvSpPr>
              <p:cNvPr id="202" name="Google Shape;202;p19"/>
              <p:cNvSpPr/>
              <p:nvPr/>
            </p:nvSpPr>
            <p:spPr>
              <a:xfrm>
                <a:off x="604534" y="1886723"/>
                <a:ext cx="1728526" cy="1606297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lt1"/>
                  </a:gs>
                  <a:gs pos="80000">
                    <a:srgbClr val="BFBFBF"/>
                  </a:gs>
                  <a:gs pos="100000">
                    <a:srgbClr val="7F7F7F"/>
                  </a:gs>
                </a:gsLst>
                <a:lin ang="16200000" scaled="0"/>
              </a:gradFill>
              <a:ln>
                <a:noFill/>
              </a:ln>
              <a:effectLst>
                <a:outerShdw blurRad="190500" dist="228600" dir="2700000" sy="90000" rotWithShape="0">
                  <a:srgbClr val="000000">
                    <a:alpha val="2549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3" name="Google Shape;203;p19"/>
              <p:cNvSpPr/>
              <p:nvPr/>
            </p:nvSpPr>
            <p:spPr>
              <a:xfrm>
                <a:off x="931858" y="1953381"/>
                <a:ext cx="1054193" cy="5923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342900" marR="0" lvl="0" indent="-34290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16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Бюджет</a:t>
                </a:r>
                <a:endParaRPr/>
              </a:p>
              <a:p>
                <a:pPr marL="342900" marR="0" lvl="0" indent="-34290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1600" b="1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семьи</a:t>
                </a:r>
                <a:endParaRPr/>
              </a:p>
            </p:txBody>
          </p:sp>
        </p:grpSp>
        <p:sp>
          <p:nvSpPr>
            <p:cNvPr id="204" name="Google Shape;204;p19"/>
            <p:cNvSpPr/>
            <p:nvPr/>
          </p:nvSpPr>
          <p:spPr>
            <a:xfrm>
              <a:off x="5025601" y="5994449"/>
              <a:ext cx="1357313" cy="2246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4" name="Google Shape;205;p19"/>
            <p:cNvGrpSpPr/>
            <p:nvPr/>
          </p:nvGrpSpPr>
          <p:grpSpPr>
            <a:xfrm>
              <a:off x="3572314" y="3081942"/>
              <a:ext cx="1857387" cy="1596742"/>
              <a:chOff x="244340" y="2751229"/>
              <a:chExt cx="1633485" cy="1461474"/>
            </a:xfrm>
          </p:grpSpPr>
          <p:sp>
            <p:nvSpPr>
              <p:cNvPr id="206" name="Google Shape;206;p19"/>
              <p:cNvSpPr/>
              <p:nvPr/>
            </p:nvSpPr>
            <p:spPr>
              <a:xfrm>
                <a:off x="244340" y="2751229"/>
                <a:ext cx="1633485" cy="146147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lt1"/>
                  </a:gs>
                  <a:gs pos="80000">
                    <a:srgbClr val="BFBFBF"/>
                  </a:gs>
                  <a:gs pos="100000">
                    <a:srgbClr val="7F7F7F"/>
                  </a:gs>
                </a:gsLst>
                <a:lin ang="8350000" scaled="0"/>
              </a:gradFill>
              <a:ln>
                <a:noFill/>
              </a:ln>
              <a:effectLst>
                <a:outerShdw blurRad="190500" dist="228600" dir="2700000" sy="90000" rotWithShape="0">
                  <a:srgbClr val="000000">
                    <a:alpha val="2549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7" name="Google Shape;207;p19"/>
              <p:cNvSpPr/>
              <p:nvPr/>
            </p:nvSpPr>
            <p:spPr>
              <a:xfrm>
                <a:off x="439309" y="3138208"/>
                <a:ext cx="1233927" cy="527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342900" marR="0" lvl="0" indent="-34290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1600" b="1" dirty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Бюджет</a:t>
                </a:r>
                <a:endParaRPr dirty="0"/>
              </a:p>
              <a:p>
                <a:pPr marL="342900" marR="0" lvl="0" indent="-34290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1600" b="1" dirty="0">
                    <a:solidFill>
                      <a:srgbClr val="00206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бывает</a:t>
                </a:r>
                <a:endParaRPr dirty="0"/>
              </a:p>
            </p:txBody>
          </p:sp>
        </p:grpSp>
        <p:sp>
          <p:nvSpPr>
            <p:cNvPr id="208" name="Google Shape;208;p19"/>
            <p:cNvSpPr/>
            <p:nvPr/>
          </p:nvSpPr>
          <p:spPr>
            <a:xfrm>
              <a:off x="5078304" y="1390759"/>
              <a:ext cx="1656589" cy="15236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80000">
                  <a:srgbClr val="BFBFBF"/>
                </a:gs>
                <a:gs pos="100000">
                  <a:srgbClr val="7F7F7F"/>
                </a:gs>
              </a:gsLst>
              <a:lin ang="8350000" scaled="0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49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09" name="Google Shape;209;p19"/>
            <p:cNvSpPr/>
            <p:nvPr/>
          </p:nvSpPr>
          <p:spPr>
            <a:xfrm>
              <a:off x="3748749" y="5087038"/>
              <a:ext cx="1807188" cy="1550251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80000">
                  <a:srgbClr val="BFBFBF"/>
                </a:gs>
                <a:gs pos="100000">
                  <a:srgbClr val="7F7F7F"/>
                </a:gs>
              </a:gsLst>
              <a:lin ang="8350000" scaled="0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49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342900" marR="0" lvl="0" indent="-34290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>
                <a:solidFill>
                  <a:srgbClr val="595959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210" name="Google Shape;210;p19"/>
            <p:cNvPicPr preferRelativeResize="0"/>
            <p:nvPr/>
          </p:nvPicPr>
          <p:blipFill rotWithShape="1">
            <a:blip r:embed="rId4" cstate="print">
              <a:alphaModFix/>
            </a:blip>
            <a:srcRect/>
            <a:stretch/>
          </p:blipFill>
          <p:spPr>
            <a:xfrm>
              <a:off x="5525869" y="2147219"/>
              <a:ext cx="818305" cy="47731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11" name="Google Shape;211;p19"/>
            <p:cNvCxnSpPr/>
            <p:nvPr/>
          </p:nvCxnSpPr>
          <p:spPr>
            <a:xfrm rot="10800000">
              <a:off x="3483887" y="2800080"/>
              <a:ext cx="460088" cy="422796"/>
            </a:xfrm>
            <a:prstGeom prst="straightConnector1">
              <a:avLst/>
            </a:prstGeom>
            <a:noFill/>
            <a:ln w="12700" cap="rnd" cmpd="sng">
              <a:solidFill>
                <a:srgbClr val="003366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19"/>
            <p:cNvCxnSpPr/>
            <p:nvPr/>
          </p:nvCxnSpPr>
          <p:spPr>
            <a:xfrm rot="10800000">
              <a:off x="4659553" y="4589841"/>
              <a:ext cx="0" cy="493262"/>
            </a:xfrm>
            <a:prstGeom prst="straightConnector1">
              <a:avLst/>
            </a:prstGeom>
            <a:noFill/>
            <a:ln w="12700" cap="rnd" cmpd="sng">
              <a:solidFill>
                <a:srgbClr val="003366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19"/>
            <p:cNvCxnSpPr/>
            <p:nvPr/>
          </p:nvCxnSpPr>
          <p:spPr>
            <a:xfrm>
              <a:off x="5418556" y="3950587"/>
              <a:ext cx="759003" cy="71028"/>
            </a:xfrm>
            <a:prstGeom prst="straightConnector1">
              <a:avLst/>
            </a:prstGeom>
            <a:noFill/>
            <a:ln w="12700" cap="rnd" cmpd="sng">
              <a:solidFill>
                <a:srgbClr val="003366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9"/>
            <p:cNvCxnSpPr/>
            <p:nvPr/>
          </p:nvCxnSpPr>
          <p:spPr>
            <a:xfrm rot="10800000" flipH="1">
              <a:off x="2686144" y="4092642"/>
              <a:ext cx="986704" cy="71028"/>
            </a:xfrm>
            <a:prstGeom prst="straightConnector1">
              <a:avLst/>
            </a:prstGeom>
            <a:noFill/>
            <a:ln w="12700" cap="rnd" cmpd="sng">
              <a:solidFill>
                <a:srgbClr val="003366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9"/>
            <p:cNvCxnSpPr/>
            <p:nvPr/>
          </p:nvCxnSpPr>
          <p:spPr>
            <a:xfrm rot="10800000" flipH="1">
              <a:off x="5078304" y="2669931"/>
              <a:ext cx="289183" cy="482478"/>
            </a:xfrm>
            <a:prstGeom prst="straightConnector1">
              <a:avLst/>
            </a:prstGeom>
            <a:noFill/>
            <a:ln w="12700" cap="rnd" cmpd="sng">
              <a:solidFill>
                <a:srgbClr val="003366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sp>
          <p:nvSpPr>
            <p:cNvPr id="216" name="Google Shape;216;p19"/>
            <p:cNvSpPr/>
            <p:nvPr/>
          </p:nvSpPr>
          <p:spPr>
            <a:xfrm>
              <a:off x="5324283" y="2518216"/>
              <a:ext cx="229245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17" name="Google Shape;217;p19"/>
            <p:cNvSpPr/>
            <p:nvPr/>
          </p:nvSpPr>
          <p:spPr>
            <a:xfrm>
              <a:off x="4927705" y="3081944"/>
              <a:ext cx="229246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18" name="Google Shape;218;p19"/>
            <p:cNvSpPr/>
            <p:nvPr/>
          </p:nvSpPr>
          <p:spPr>
            <a:xfrm>
              <a:off x="3331356" y="2659148"/>
              <a:ext cx="227572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19" name="Google Shape;219;p19"/>
            <p:cNvSpPr/>
            <p:nvPr/>
          </p:nvSpPr>
          <p:spPr>
            <a:xfrm>
              <a:off x="2610154" y="4021490"/>
              <a:ext cx="229245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0" name="Google Shape;220;p19"/>
            <p:cNvSpPr/>
            <p:nvPr/>
          </p:nvSpPr>
          <p:spPr>
            <a:xfrm>
              <a:off x="4583001" y="5015842"/>
              <a:ext cx="229246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1" name="Google Shape;221;p19"/>
            <p:cNvSpPr/>
            <p:nvPr/>
          </p:nvSpPr>
          <p:spPr>
            <a:xfrm>
              <a:off x="6177677" y="3951024"/>
              <a:ext cx="229245" cy="223926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5267390" y="3878992"/>
              <a:ext cx="227572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3" name="Google Shape;223;p19"/>
            <p:cNvSpPr/>
            <p:nvPr/>
          </p:nvSpPr>
          <p:spPr>
            <a:xfrm>
              <a:off x="4583001" y="4447418"/>
              <a:ext cx="229246" cy="223925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4" name="Google Shape;224;p19"/>
            <p:cNvSpPr/>
            <p:nvPr/>
          </p:nvSpPr>
          <p:spPr>
            <a:xfrm>
              <a:off x="3520442" y="3951024"/>
              <a:ext cx="229245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5" name="Google Shape;225;p19"/>
            <p:cNvSpPr/>
            <p:nvPr/>
          </p:nvSpPr>
          <p:spPr>
            <a:xfrm>
              <a:off x="3866819" y="3152410"/>
              <a:ext cx="229246" cy="222359"/>
            </a:xfrm>
            <a:prstGeom prst="ellipse">
              <a:avLst/>
            </a:prstGeom>
            <a:gradFill>
              <a:gsLst>
                <a:gs pos="0">
                  <a:srgbClr val="F0A5B0"/>
                </a:gs>
                <a:gs pos="100000">
                  <a:srgbClr val="B6B63B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63500" dir="2212194" algn="ctr" rotWithShape="0">
                <a:schemeClr val="lt2">
                  <a:alpha val="49803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26" name="Google Shape;226;p19"/>
          <p:cNvSpPr txBox="1"/>
          <p:nvPr/>
        </p:nvSpPr>
        <p:spPr>
          <a:xfrm>
            <a:off x="5047599" y="1462817"/>
            <a:ext cx="1500188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организаций</a:t>
            </a:r>
            <a:endParaRPr dirty="0"/>
          </a:p>
        </p:txBody>
      </p:sp>
      <p:sp>
        <p:nvSpPr>
          <p:cNvPr id="227" name="Google Shape;227;p19"/>
          <p:cNvSpPr txBox="1"/>
          <p:nvPr/>
        </p:nvSpPr>
        <p:spPr>
          <a:xfrm>
            <a:off x="6144874" y="3575862"/>
            <a:ext cx="1533525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Федеральный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</a:t>
            </a:r>
            <a:endParaRPr dirty="0"/>
          </a:p>
        </p:txBody>
      </p:sp>
      <p:sp>
        <p:nvSpPr>
          <p:cNvPr id="228" name="Google Shape;228;p19"/>
          <p:cNvSpPr txBox="1"/>
          <p:nvPr/>
        </p:nvSpPr>
        <p:spPr>
          <a:xfrm>
            <a:off x="1403350" y="3717032"/>
            <a:ext cx="1643063" cy="378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 субъектов РФ</a:t>
            </a:r>
            <a:endParaRPr dirty="0"/>
          </a:p>
        </p:txBody>
      </p:sp>
      <p:sp>
        <p:nvSpPr>
          <p:cNvPr id="229" name="Google Shape;229;p19"/>
          <p:cNvSpPr/>
          <p:nvPr/>
        </p:nvSpPr>
        <p:spPr>
          <a:xfrm>
            <a:off x="2347118" y="177456"/>
            <a:ext cx="4105002" cy="53144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Какие </a:t>
            </a:r>
            <a:r>
              <a:rPr lang="ru-RU" sz="24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бывают бюджеты?</a:t>
            </a:r>
            <a:endParaRPr b="1" i="1" dirty="0">
              <a:solidFill>
                <a:schemeClr val="bg1"/>
              </a:solidFill>
            </a:endParaRPr>
          </a:p>
        </p:txBody>
      </p:sp>
      <p:pic>
        <p:nvPicPr>
          <p:cNvPr id="230" name="Google Shape;230;p19" descr="C:\Users\Public\Pictures\Sample Pictures\76093.jpg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2711042" y="1999052"/>
            <a:ext cx="894629" cy="662153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pic>
        <p:nvPicPr>
          <p:cNvPr id="231" name="Google Shape;231;p19" descr="C:\Users\Public\Pictures\Sample Pictures\флаг рф.jpg"/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6509379" y="4139093"/>
            <a:ext cx="863600" cy="611188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pic>
        <p:nvPicPr>
          <p:cNvPr id="232" name="Google Shape;232;p19" descr="C:\Users\Public\Pictures\Sample Pictures\субъекты.jpg"/>
          <p:cNvPicPr preferRelativeResize="0"/>
          <p:nvPr/>
        </p:nvPicPr>
        <p:blipFill rotWithShape="1">
          <a:blip r:embed="rId7" cstate="print">
            <a:alphaModFix/>
          </a:blip>
          <a:srcRect/>
          <a:stretch/>
        </p:blipFill>
        <p:spPr>
          <a:xfrm>
            <a:off x="1831471" y="4280694"/>
            <a:ext cx="906463" cy="52863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234" name="Google Shape;234;p19"/>
          <p:cNvSpPr txBox="1"/>
          <p:nvPr/>
        </p:nvSpPr>
        <p:spPr>
          <a:xfrm>
            <a:off x="3766010" y="5107131"/>
            <a:ext cx="1871663" cy="95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 муниципального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образования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1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местный бюджет</a:t>
            </a:r>
            <a:r>
              <a:rPr lang="ru-RU" sz="1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55748" y="6012739"/>
            <a:ext cx="420009" cy="52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2108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http://www.officialpsds.com/images/thumbs/Man-In-Chair-Silhouette-psd9845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484784"/>
            <a:ext cx="2363471" cy="206212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1700808"/>
            <a:ext cx="1363963" cy="30777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endParaRPr lang="ru-RU" sz="1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412776"/>
            <a:ext cx="2887690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формировать доходную часть бюджета (налоговые доходы и неналоговые платежи)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411760" y="1340768"/>
            <a:ext cx="3240360" cy="1031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НАЛОГОПЛАТЕЛЬЩИК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42444" y="3573016"/>
            <a:ext cx="3277428" cy="1683830"/>
          </a:xfrm>
          <a:prstGeom prst="downArrow">
            <a:avLst>
              <a:gd name="adj1" fmla="val 50000"/>
              <a:gd name="adj2" fmla="val 49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ПОЛУЧАТЕЛЬ СОЦИАЛЬНЫХ ГАРАНТИЙ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451" y="5517232"/>
            <a:ext cx="8064896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социальные гарантии (образование, здравоохранение, жилищно – коммунальное хозяйство, культура, физическая культура и спорт, социальные льготы и другие направления социальных гарантий населению) – расходная часть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3" descr="C:\Users\Public\Pictures\Sample Pictures\здр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691" y="6097717"/>
            <a:ext cx="615440" cy="636662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Public\Pictures\Sample Pictures\спорт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44" y="4902978"/>
            <a:ext cx="570359" cy="57035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:\Users\Public\Pictures\Sample Pictures\жкх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523" y="6255896"/>
            <a:ext cx="543753" cy="5652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book-clipart.com/free_book_clipart/symbols_of_education_and_learning__a_world_globe_graduation_cap_diploma_and_books_0071-0907-2910-3845_SM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90846" y="4719336"/>
            <a:ext cx="849488" cy="707907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6" name="Picture 5" descr="C:\Users\Public\Pictures\Sample Pictures\культ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219" y="4805605"/>
            <a:ext cx="634999" cy="6097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Public\Pictures\Sample Pictures\обра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27" y="6093296"/>
            <a:ext cx="615440" cy="64108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Пк\Desktop\-upload_files-news-2504_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118" y="2492896"/>
            <a:ext cx="3132018" cy="205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131578" y="3573016"/>
            <a:ext cx="1191929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732240" y="2276872"/>
            <a:ext cx="432048" cy="1065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5857411" y="4549404"/>
            <a:ext cx="466096" cy="8197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Google Shape;229;p19"/>
          <p:cNvSpPr/>
          <p:nvPr/>
        </p:nvSpPr>
        <p:spPr>
          <a:xfrm>
            <a:off x="1547664" y="116632"/>
            <a:ext cx="7488832" cy="864096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гражданина в бюджетном процессе</a:t>
            </a:r>
            <a:endParaRPr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134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F04F790-84DF-4377-A20E-E06B6B522686}" type="slidenum">
              <a:rPr lang="ru-RU" altLang="ru-RU" smtClean="0"/>
              <a:pPr eaLnBrk="1" hangingPunct="1">
                <a:defRPr/>
              </a:pPr>
              <a:t>5</a:t>
            </a:fld>
            <a:endParaRPr lang="ru-RU" altLang="ru-RU" smtClean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511175" y="476250"/>
            <a:ext cx="8088313" cy="12192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Основные показатели для формирования прогноза консолидированного бюджета  Буинского муниципального района на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2025год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плановый период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2026-2027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годов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77469"/>
              </p:ext>
            </p:extLst>
          </p:nvPr>
        </p:nvGraphicFramePr>
        <p:xfrm>
          <a:off x="665163" y="2780928"/>
          <a:ext cx="7934325" cy="3162301"/>
        </p:xfrm>
        <a:graphic>
          <a:graphicData uri="http://schemas.openxmlformats.org/drawingml/2006/table">
            <a:tbl>
              <a:tblPr/>
              <a:tblGrid>
                <a:gridCol w="3944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Курс доллара, 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Инфляция, (рост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200800" cy="1224136"/>
          </a:xfrm>
        </p:spPr>
        <p:txBody>
          <a:bodyPr>
            <a:noAutofit/>
          </a:bodyPr>
          <a:lstStyle/>
          <a:p>
            <a:pPr lvl="0" algn="ctr"/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бюджета на 2025 год и плановый период </a:t>
            </a:r>
            <a:b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2026-2027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94087"/>
              </p:ext>
            </p:extLst>
          </p:nvPr>
        </p:nvGraphicFramePr>
        <p:xfrm>
          <a:off x="323528" y="1340768"/>
          <a:ext cx="8208913" cy="5296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833">
                  <a:extLst>
                    <a:ext uri="{9D8B030D-6E8A-4147-A177-3AD203B41FA5}">
                      <a16:colId xmlns:a16="http://schemas.microsoft.com/office/drawing/2014/main" xmlns="" val="564272635"/>
                    </a:ext>
                  </a:extLst>
                </a:gridCol>
                <a:gridCol w="2347795">
                  <a:extLst>
                    <a:ext uri="{9D8B030D-6E8A-4147-A177-3AD203B41FA5}">
                      <a16:colId xmlns:a16="http://schemas.microsoft.com/office/drawing/2014/main" xmlns="" val="3490314610"/>
                    </a:ext>
                  </a:extLst>
                </a:gridCol>
                <a:gridCol w="592871">
                  <a:extLst>
                    <a:ext uri="{9D8B030D-6E8A-4147-A177-3AD203B41FA5}">
                      <a16:colId xmlns:a16="http://schemas.microsoft.com/office/drawing/2014/main" xmlns="" val="26585904"/>
                    </a:ext>
                  </a:extLst>
                </a:gridCol>
                <a:gridCol w="819069">
                  <a:extLst>
                    <a:ext uri="{9D8B030D-6E8A-4147-A177-3AD203B41FA5}">
                      <a16:colId xmlns:a16="http://schemas.microsoft.com/office/drawing/2014/main" xmlns="" val="4007801502"/>
                    </a:ext>
                  </a:extLst>
                </a:gridCol>
                <a:gridCol w="819069">
                  <a:extLst>
                    <a:ext uri="{9D8B030D-6E8A-4147-A177-3AD203B41FA5}">
                      <a16:colId xmlns:a16="http://schemas.microsoft.com/office/drawing/2014/main" xmlns="" val="3366448062"/>
                    </a:ext>
                  </a:extLst>
                </a:gridCol>
                <a:gridCol w="819069">
                  <a:extLst>
                    <a:ext uri="{9D8B030D-6E8A-4147-A177-3AD203B41FA5}">
                      <a16:colId xmlns:a16="http://schemas.microsoft.com/office/drawing/2014/main" xmlns="" val="2167065643"/>
                    </a:ext>
                  </a:extLst>
                </a:gridCol>
                <a:gridCol w="819069">
                  <a:extLst>
                    <a:ext uri="{9D8B030D-6E8A-4147-A177-3AD203B41FA5}">
                      <a16:colId xmlns:a16="http://schemas.microsoft.com/office/drawing/2014/main" xmlns="" val="976960882"/>
                    </a:ext>
                  </a:extLst>
                </a:gridCol>
                <a:gridCol w="819069">
                  <a:extLst>
                    <a:ext uri="{9D8B030D-6E8A-4147-A177-3AD203B41FA5}">
                      <a16:colId xmlns:a16="http://schemas.microsoft.com/office/drawing/2014/main" xmlns="" val="1507326645"/>
                    </a:ext>
                  </a:extLst>
                </a:gridCol>
                <a:gridCol w="819069">
                  <a:extLst>
                    <a:ext uri="{9D8B030D-6E8A-4147-A177-3AD203B41FA5}">
                      <a16:colId xmlns:a16="http://schemas.microsoft.com/office/drawing/2014/main" xmlns="" val="1677053500"/>
                    </a:ext>
                  </a:extLst>
                </a:gridCol>
              </a:tblGrid>
              <a:tr h="2125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Ед.изм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2 022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2 023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2 024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2 025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2 026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2 027</a:t>
                      </a:r>
                      <a:endParaRPr lang="ru-RU" sz="10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6886963"/>
                  </a:ext>
                </a:extLst>
              </a:tr>
              <a:tr h="222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5861440"/>
                  </a:ext>
                </a:extLst>
              </a:tr>
              <a:tr h="301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1.1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Численность населения (среднегодовая)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тыс. человек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39,73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39,33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39,14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38,79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38,30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38,00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7865288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1.1.1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98,40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98,99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99,52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99,11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98,74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99,22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787956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1.2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Валовой территориальный продукт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млн. руб.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18 274,70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18 690,20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20 783,50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22 446,18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24 039,86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25 753,90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5465064"/>
                  </a:ext>
                </a:extLst>
              </a:tr>
              <a:tr h="301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1.2.1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 сопоставимых ценах, к предыдущему году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103,77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95,60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103,10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102,30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102,40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102,40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1571533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1.2.2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Индекс-дефлятор к предыдущему году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115,80</a:t>
                      </a:r>
                      <a:endParaRPr lang="ru-RU" sz="1000" b="0" i="1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107,00</a:t>
                      </a:r>
                      <a:endParaRPr lang="ru-RU" sz="1000" b="0" i="1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107,90</a:t>
                      </a:r>
                      <a:endParaRPr lang="ru-RU" sz="1000" b="0" i="1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105,60</a:t>
                      </a:r>
                      <a:endParaRPr lang="ru-RU" sz="1000" b="0" i="1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104,60</a:t>
                      </a:r>
                      <a:endParaRPr lang="ru-RU" sz="1000" b="0" i="1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104,60</a:t>
                      </a:r>
                      <a:endParaRPr lang="ru-RU" sz="1000" b="0" i="1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5260762"/>
                  </a:ext>
                </a:extLst>
              </a:tr>
              <a:tr h="596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Добавленная стоимость по предприятиям и организациям, не относящимся к субъектам малого предпринимательства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6 703 449,00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8 149 633,00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9 062 392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9 787 383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10 482 287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11 229 675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7774855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1.3.1.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93,40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121,57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111,20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108,00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107,10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107,13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1226796"/>
                  </a:ext>
                </a:extLst>
              </a:tr>
              <a:tr h="290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значимых предприятий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1464545"/>
                  </a:ext>
                </a:extLst>
              </a:tr>
              <a:tr h="212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 ООО "Авангард"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360 556,00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372 823,00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393 882,00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405 700,00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417 870,00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430 405,00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8721267"/>
                  </a:ext>
                </a:extLst>
              </a:tr>
              <a:tr h="212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 ООО "Буинский сахар"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1 763 388,00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1 450 286,00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1 890 106,00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1 899 557,00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1 909 054,00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1 918 600,00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1545071"/>
                  </a:ext>
                </a:extLst>
              </a:tr>
              <a:tr h="379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 ф-л ООО "Русский Стандарт Водка" "Буинский </a:t>
                      </a:r>
                      <a:r>
                        <a:rPr lang="ru-RU" sz="10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спиртозавод</a:t>
                      </a:r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1 032 669,40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1 087 036,00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1 377 712,00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3756178"/>
                  </a:ext>
                </a:extLst>
              </a:tr>
              <a:tr h="212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1722328"/>
                  </a:ext>
                </a:extLst>
              </a:tr>
              <a:tr h="347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1.4.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Доля малого и среднего бизнеса в валовом территориальном продукте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19,70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19,80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19,90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2060"/>
                          </a:solidFill>
                          <a:effectLst/>
                        </a:rPr>
                        <a:t>20,00</a:t>
                      </a:r>
                      <a:endParaRPr lang="ru-RU" sz="10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20,70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21,00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2315522"/>
                  </a:ext>
                </a:extLst>
              </a:tr>
              <a:tr h="803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1.5.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Доля инновационных производств в общем объеме промышленного производства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48" marR="6848" marT="6848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569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90848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56934"/>
              </p:ext>
            </p:extLst>
          </p:nvPr>
        </p:nvGraphicFramePr>
        <p:xfrm>
          <a:off x="251520" y="908720"/>
          <a:ext cx="8496943" cy="5765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46">
                  <a:extLst>
                    <a:ext uri="{9D8B030D-6E8A-4147-A177-3AD203B41FA5}">
                      <a16:colId xmlns:a16="http://schemas.microsoft.com/office/drawing/2014/main" xmlns="" val="3326367385"/>
                    </a:ext>
                  </a:extLst>
                </a:gridCol>
                <a:gridCol w="3054211">
                  <a:extLst>
                    <a:ext uri="{9D8B030D-6E8A-4147-A177-3AD203B41FA5}">
                      <a16:colId xmlns:a16="http://schemas.microsoft.com/office/drawing/2014/main" xmlns="" val="3317400780"/>
                    </a:ext>
                  </a:extLst>
                </a:gridCol>
                <a:gridCol w="571910">
                  <a:extLst>
                    <a:ext uri="{9D8B030D-6E8A-4147-A177-3AD203B41FA5}">
                      <a16:colId xmlns:a16="http://schemas.microsoft.com/office/drawing/2014/main" xmlns="" val="2484624972"/>
                    </a:ext>
                  </a:extLst>
                </a:gridCol>
                <a:gridCol w="735312">
                  <a:extLst>
                    <a:ext uri="{9D8B030D-6E8A-4147-A177-3AD203B41FA5}">
                      <a16:colId xmlns:a16="http://schemas.microsoft.com/office/drawing/2014/main" xmlns="" val="3813826872"/>
                    </a:ext>
                  </a:extLst>
                </a:gridCol>
                <a:gridCol w="735312">
                  <a:extLst>
                    <a:ext uri="{9D8B030D-6E8A-4147-A177-3AD203B41FA5}">
                      <a16:colId xmlns:a16="http://schemas.microsoft.com/office/drawing/2014/main" xmlns="" val="3945831052"/>
                    </a:ext>
                  </a:extLst>
                </a:gridCol>
                <a:gridCol w="735312">
                  <a:extLst>
                    <a:ext uri="{9D8B030D-6E8A-4147-A177-3AD203B41FA5}">
                      <a16:colId xmlns:a16="http://schemas.microsoft.com/office/drawing/2014/main" xmlns="" val="3823625572"/>
                    </a:ext>
                  </a:extLst>
                </a:gridCol>
                <a:gridCol w="735312">
                  <a:extLst>
                    <a:ext uri="{9D8B030D-6E8A-4147-A177-3AD203B41FA5}">
                      <a16:colId xmlns:a16="http://schemas.microsoft.com/office/drawing/2014/main" xmlns="" val="1784389762"/>
                    </a:ext>
                  </a:extLst>
                </a:gridCol>
                <a:gridCol w="817014">
                  <a:extLst>
                    <a:ext uri="{9D8B030D-6E8A-4147-A177-3AD203B41FA5}">
                      <a16:colId xmlns:a16="http://schemas.microsoft.com/office/drawing/2014/main" xmlns="" val="491555176"/>
                    </a:ext>
                  </a:extLst>
                </a:gridCol>
                <a:gridCol w="817014">
                  <a:extLst>
                    <a:ext uri="{9D8B030D-6E8A-4147-A177-3AD203B41FA5}">
                      <a16:colId xmlns:a16="http://schemas.microsoft.com/office/drawing/2014/main" xmlns="" val="1504345219"/>
                    </a:ext>
                  </a:extLst>
                </a:gridCol>
              </a:tblGrid>
              <a:tr h="1620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Ед.изм</a:t>
                      </a:r>
                      <a:endParaRPr lang="ru-RU" sz="1000" b="1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2 022</a:t>
                      </a:r>
                      <a:endParaRPr lang="ru-RU" sz="1000" b="1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2 023</a:t>
                      </a:r>
                      <a:endParaRPr lang="ru-RU" sz="1000" b="1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2 024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2 025</a:t>
                      </a:r>
                      <a:endParaRPr lang="ru-RU" sz="1000" b="1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2 026</a:t>
                      </a:r>
                      <a:endParaRPr lang="ru-RU" sz="1000" b="1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2 027</a:t>
                      </a:r>
                      <a:endParaRPr lang="ru-RU" sz="1000" b="1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9505846"/>
                  </a:ext>
                </a:extLst>
              </a:tr>
              <a:tr h="162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Отчет</a:t>
                      </a:r>
                      <a:endParaRPr lang="ru-RU" sz="1000" b="1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Отчет</a:t>
                      </a:r>
                      <a:endParaRPr lang="ru-RU" sz="1000" b="1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Оценка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Прогноз</a:t>
                      </a:r>
                      <a:endParaRPr lang="ru-RU" sz="1000" b="1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Прогноз</a:t>
                      </a:r>
                      <a:endParaRPr lang="ru-RU" sz="1000" b="1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Прогноз</a:t>
                      </a:r>
                      <a:endParaRPr lang="ru-RU" sz="1000" b="1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910889"/>
                  </a:ext>
                </a:extLst>
              </a:tr>
              <a:tr h="477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1.6.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Объем отгруженных товаров собственного производства, выполненных работ и услуг собственными силами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9 064 362,00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9 830 477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11 010 134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11 780 843,6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12 472 379,1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13 207 002,3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236744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Наименование значимых предприятий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7061245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 ООО "Авангард"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3 605 560,00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3 728 231,00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3 938 826,00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4 056 991,00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4 178 701,00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4 304 062,00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1575640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2. ООО "Буинский сахар"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4 186 693,00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4 786 549,00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4 900 302,00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4 900 792,00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4 901 282,00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4 901 772,00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9257744"/>
                  </a:ext>
                </a:extLst>
              </a:tr>
              <a:tr h="320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3. ф-л ООО "Русский Стандарт Водка" "Буинский </a:t>
                      </a:r>
                      <a:r>
                        <a:rPr lang="ru-RU" sz="1000" u="none" strike="noStrike" dirty="0" err="1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спиртозавод</a:t>
                      </a:r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1 392 509,00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1 392 510,00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1 605 727,00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2754830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6318042"/>
                  </a:ext>
                </a:extLst>
              </a:tr>
              <a:tr h="320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1.6.1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Индекс промышленного производства, к предыдущему году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96,00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106,60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102,50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102,30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102,30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102,50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8057094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Наименование значимых предприятий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2605242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 ООО "Авангард"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1518452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2. ООО "Буинский сахар"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96,00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112,00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102,00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101,00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101,00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101,00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8391045"/>
                  </a:ext>
                </a:extLst>
              </a:tr>
              <a:tr h="320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3. ф-л ООО "Русский Стандарт Водка" "Буинский </a:t>
                      </a:r>
                      <a:r>
                        <a:rPr lang="ru-RU" sz="1000" u="none" strike="noStrike" dirty="0" err="1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спиртозавод</a:t>
                      </a:r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95,00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95,00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95,00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2702372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5079627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1.6.2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индекс-дефлятор к предыдущему году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108,10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104,80</a:t>
                      </a:r>
                      <a:endParaRPr lang="ru-RU" sz="1000" b="0" i="1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106,60</a:t>
                      </a:r>
                      <a:endParaRPr lang="ru-RU" sz="1000" b="0" i="1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103,00</a:t>
                      </a:r>
                      <a:endParaRPr lang="ru-RU" sz="1000" b="0" i="1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103,00</a:t>
                      </a:r>
                      <a:endParaRPr lang="ru-RU" sz="1000" b="0" i="1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102,90</a:t>
                      </a:r>
                      <a:endParaRPr lang="ru-RU" sz="1000" b="0" i="1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3118395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Наименование значимых предприятий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94907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 ООО "Авангард"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3420597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2. ООО "Буинский сахар"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6130503"/>
                  </a:ext>
                </a:extLst>
              </a:tr>
              <a:tr h="320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3. ф-л ООО "Русский Стандарт Водка" "Буинский спиртозавод"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4682971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71076"/>
                  </a:ext>
                </a:extLst>
              </a:tr>
              <a:tr h="320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1.7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Оборот малых и средних предприятий, включая микропредприятия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5 012 918,10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5 645 355,70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6 277 635,50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6 779 846,40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7 261 215,50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7 778 940,14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0252365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1.7.1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к предыдущему году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108,92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112,60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111,20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108,00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107,10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107,13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563276"/>
                  </a:ext>
                </a:extLst>
              </a:tr>
              <a:tr h="320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1.8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Продукция сельского хозяйства в хозяйствах всех категорий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10 660 830,00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10 085 423,00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11 421 317,96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12 029 388,93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12 586 024,84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13 194 936,72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087789"/>
                  </a:ext>
                </a:extLst>
              </a:tr>
              <a:tr h="3200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1.8.1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в сопоставимых ценах, к предыдущему году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125,01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96,83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103,80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100,50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100,70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101,00</a:t>
                      </a:r>
                      <a:endParaRPr lang="ru-RU" sz="1000" b="0" i="0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666466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1.8.2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индекс-дефлятор, к предыдущему году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100,10</a:t>
                      </a:r>
                      <a:endParaRPr lang="ru-RU" sz="1000" b="0" i="0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97,70</a:t>
                      </a:r>
                      <a:endParaRPr lang="ru-RU" sz="1000" b="0" i="1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109,10</a:t>
                      </a:r>
                      <a:endParaRPr lang="ru-RU" sz="1000" b="0" i="1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104,80</a:t>
                      </a:r>
                      <a:endParaRPr lang="ru-RU" sz="1000" b="0" i="1" u="none" strike="noStrike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103,90</a:t>
                      </a:r>
                      <a:endParaRPr lang="ru-RU" sz="1000" b="0" i="1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solidFill>
                            <a:srgbClr val="00355C"/>
                          </a:solidFill>
                          <a:effectLst/>
                          <a:latin typeface="+mn-lt"/>
                        </a:rPr>
                        <a:t>103,80</a:t>
                      </a:r>
                      <a:endParaRPr lang="ru-RU" sz="1000" b="0" i="1" u="none" strike="noStrike" dirty="0">
                        <a:solidFill>
                          <a:srgbClr val="00355C"/>
                        </a:solidFill>
                        <a:effectLst/>
                        <a:latin typeface="+mn-lt"/>
                      </a:endParaRPr>
                    </a:p>
                  </a:txBody>
                  <a:tcPr marL="3919" marR="3919" marT="3919" marB="0" anchor="b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9411415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88832" cy="792088"/>
          </a:xfrm>
        </p:spPr>
        <p:txBody>
          <a:bodyPr>
            <a:noAutofit/>
          </a:bodyPr>
          <a:lstStyle/>
          <a:p>
            <a:pPr lvl="0" algn="ctr"/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бюджета на 2025 год и плановый период 2026-2027 годов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855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88534"/>
              </p:ext>
            </p:extLst>
          </p:nvPr>
        </p:nvGraphicFramePr>
        <p:xfrm>
          <a:off x="251520" y="764704"/>
          <a:ext cx="8568954" cy="5688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053">
                  <a:extLst>
                    <a:ext uri="{9D8B030D-6E8A-4147-A177-3AD203B41FA5}">
                      <a16:colId xmlns:a16="http://schemas.microsoft.com/office/drawing/2014/main" xmlns="" val="1675488829"/>
                    </a:ext>
                  </a:extLst>
                </a:gridCol>
                <a:gridCol w="2708499">
                  <a:extLst>
                    <a:ext uri="{9D8B030D-6E8A-4147-A177-3AD203B41FA5}">
                      <a16:colId xmlns:a16="http://schemas.microsoft.com/office/drawing/2014/main" xmlns="" val="399586258"/>
                    </a:ext>
                  </a:extLst>
                </a:gridCol>
                <a:gridCol w="579644">
                  <a:extLst>
                    <a:ext uri="{9D8B030D-6E8A-4147-A177-3AD203B41FA5}">
                      <a16:colId xmlns:a16="http://schemas.microsoft.com/office/drawing/2014/main" xmlns="" val="413616083"/>
                    </a:ext>
                  </a:extLst>
                </a:gridCol>
                <a:gridCol w="800793">
                  <a:extLst>
                    <a:ext uri="{9D8B030D-6E8A-4147-A177-3AD203B41FA5}">
                      <a16:colId xmlns:a16="http://schemas.microsoft.com/office/drawing/2014/main" xmlns="" val="1365052882"/>
                    </a:ext>
                  </a:extLst>
                </a:gridCol>
                <a:gridCol w="800793">
                  <a:extLst>
                    <a:ext uri="{9D8B030D-6E8A-4147-A177-3AD203B41FA5}">
                      <a16:colId xmlns:a16="http://schemas.microsoft.com/office/drawing/2014/main" xmlns="" val="3488141471"/>
                    </a:ext>
                  </a:extLst>
                </a:gridCol>
                <a:gridCol w="800793">
                  <a:extLst>
                    <a:ext uri="{9D8B030D-6E8A-4147-A177-3AD203B41FA5}">
                      <a16:colId xmlns:a16="http://schemas.microsoft.com/office/drawing/2014/main" xmlns="" val="415073165"/>
                    </a:ext>
                  </a:extLst>
                </a:gridCol>
                <a:gridCol w="800793">
                  <a:extLst>
                    <a:ext uri="{9D8B030D-6E8A-4147-A177-3AD203B41FA5}">
                      <a16:colId xmlns:a16="http://schemas.microsoft.com/office/drawing/2014/main" xmlns="" val="1884850787"/>
                    </a:ext>
                  </a:extLst>
                </a:gridCol>
                <a:gridCol w="800793">
                  <a:extLst>
                    <a:ext uri="{9D8B030D-6E8A-4147-A177-3AD203B41FA5}">
                      <a16:colId xmlns:a16="http://schemas.microsoft.com/office/drawing/2014/main" xmlns="" val="3007319520"/>
                    </a:ext>
                  </a:extLst>
                </a:gridCol>
                <a:gridCol w="800793">
                  <a:extLst>
                    <a:ext uri="{9D8B030D-6E8A-4147-A177-3AD203B41FA5}">
                      <a16:colId xmlns:a16="http://schemas.microsoft.com/office/drawing/2014/main" xmlns="" val="2138807655"/>
                    </a:ext>
                  </a:extLst>
                </a:gridCol>
              </a:tblGrid>
              <a:tr h="2973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Ед.</a:t>
                      </a:r>
                      <a:r>
                        <a:rPr lang="ru-RU" sz="9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9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изм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2 022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2 023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2 024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2 025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2 026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2 027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5715359"/>
                  </a:ext>
                </a:extLst>
              </a:tr>
              <a:tr h="297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5716545"/>
                  </a:ext>
                </a:extLst>
              </a:tr>
              <a:tr h="530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1.9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Объем инвестиций в основной капитал за счет всех источников финансирования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3 742 305,00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4 968 678,00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5 509 767,03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5 785 255,35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6 190 223,22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6 623 538,85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8456647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Наименование значимых предприятий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584385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 ООО "Авангард"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344 360,00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416 626,00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87 351,00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60 000,00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60 000,00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60 000,00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7097707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2. ООО "Буинский сахар"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72 348,00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633 318,00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1 715 000,00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536,00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4 880,00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359,00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528372"/>
                  </a:ext>
                </a:extLst>
              </a:tr>
              <a:tr h="530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3. ф-л ООО "Русский Стандарт Водка" "Буинский </a:t>
                      </a:r>
                      <a:r>
                        <a:rPr lang="ru-RU" sz="9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спиртозавод</a:t>
                      </a:r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9 570,00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10 755,00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78 440,00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6337023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038091"/>
                  </a:ext>
                </a:extLst>
              </a:tr>
              <a:tr h="530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Объем работ, выполненных по виду деятельности "Строительство"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230 490,00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45 800,00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48 731,20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50 924,10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53 062,90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55 185,43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8017335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1.10.1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в сопоставимых ценах, к прерыдущему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20,10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18,68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98,96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98,96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99,52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6181205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1.10.2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индекс-дефлятор, 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110,80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105,60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105,30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1905724"/>
                  </a:ext>
                </a:extLst>
              </a:tr>
              <a:tr h="530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кв. м.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11,72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9,17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8,50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8,50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950065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1.11.1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72 557,28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78,29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92,65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0611660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Оборот розничной торговли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5 435 037,00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6 006 177,00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6 943 767,82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7 584 677,59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8 212 688,89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8 848 351,00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2950909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1.12.1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в сопоставимых ценах, 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105,45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106,80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107,74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104,73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103,92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103,50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0014538"/>
                  </a:ext>
                </a:extLst>
              </a:tr>
              <a:tr h="29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1.12.2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Индекс-дефлятор, 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115,40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107,30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104,30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104,10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758" marR="2758" marT="2758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89234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3568" y="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бюджета на 2025 год и плановый период 2026-2027 годов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192441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бюджета на 2025 год и плановый период 2026-2027 годов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72996"/>
              </p:ext>
            </p:extLst>
          </p:nvPr>
        </p:nvGraphicFramePr>
        <p:xfrm>
          <a:off x="539550" y="764694"/>
          <a:ext cx="8352933" cy="58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480">
                  <a:extLst>
                    <a:ext uri="{9D8B030D-6E8A-4147-A177-3AD203B41FA5}">
                      <a16:colId xmlns:a16="http://schemas.microsoft.com/office/drawing/2014/main" xmlns="" val="1757219022"/>
                    </a:ext>
                  </a:extLst>
                </a:gridCol>
                <a:gridCol w="2656786">
                  <a:extLst>
                    <a:ext uri="{9D8B030D-6E8A-4147-A177-3AD203B41FA5}">
                      <a16:colId xmlns:a16="http://schemas.microsoft.com/office/drawing/2014/main" xmlns="" val="2355598523"/>
                    </a:ext>
                  </a:extLst>
                </a:gridCol>
                <a:gridCol w="565031">
                  <a:extLst>
                    <a:ext uri="{9D8B030D-6E8A-4147-A177-3AD203B41FA5}">
                      <a16:colId xmlns:a16="http://schemas.microsoft.com/office/drawing/2014/main" xmlns="" val="413260706"/>
                    </a:ext>
                  </a:extLst>
                </a:gridCol>
                <a:gridCol w="780606">
                  <a:extLst>
                    <a:ext uri="{9D8B030D-6E8A-4147-A177-3AD203B41FA5}">
                      <a16:colId xmlns:a16="http://schemas.microsoft.com/office/drawing/2014/main" xmlns="" val="925668213"/>
                    </a:ext>
                  </a:extLst>
                </a:gridCol>
                <a:gridCol w="780606">
                  <a:extLst>
                    <a:ext uri="{9D8B030D-6E8A-4147-A177-3AD203B41FA5}">
                      <a16:colId xmlns:a16="http://schemas.microsoft.com/office/drawing/2014/main" xmlns="" val="3537092617"/>
                    </a:ext>
                  </a:extLst>
                </a:gridCol>
                <a:gridCol w="780606">
                  <a:extLst>
                    <a:ext uri="{9D8B030D-6E8A-4147-A177-3AD203B41FA5}">
                      <a16:colId xmlns:a16="http://schemas.microsoft.com/office/drawing/2014/main" xmlns="" val="144280536"/>
                    </a:ext>
                  </a:extLst>
                </a:gridCol>
                <a:gridCol w="780606">
                  <a:extLst>
                    <a:ext uri="{9D8B030D-6E8A-4147-A177-3AD203B41FA5}">
                      <a16:colId xmlns:a16="http://schemas.microsoft.com/office/drawing/2014/main" xmlns="" val="1313719581"/>
                    </a:ext>
                  </a:extLst>
                </a:gridCol>
                <a:gridCol w="780606">
                  <a:extLst>
                    <a:ext uri="{9D8B030D-6E8A-4147-A177-3AD203B41FA5}">
                      <a16:colId xmlns:a16="http://schemas.microsoft.com/office/drawing/2014/main" xmlns="" val="2545643856"/>
                    </a:ext>
                  </a:extLst>
                </a:gridCol>
                <a:gridCol w="780606">
                  <a:extLst>
                    <a:ext uri="{9D8B030D-6E8A-4147-A177-3AD203B41FA5}">
                      <a16:colId xmlns:a16="http://schemas.microsoft.com/office/drawing/2014/main" xmlns="" val="2058904240"/>
                    </a:ext>
                  </a:extLst>
                </a:gridCol>
              </a:tblGrid>
              <a:tr h="2035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Единица измерения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2 022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2 023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2 024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2 025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2 026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solidFill>
                            <a:srgbClr val="002060"/>
                          </a:solidFill>
                          <a:effectLst/>
                        </a:rPr>
                        <a:t>2 027</a:t>
                      </a:r>
                      <a:endParaRPr lang="ru-RU" sz="900" b="1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0784252"/>
                  </a:ext>
                </a:extLst>
              </a:tr>
              <a:tr h="353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Отчет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Прогноз</a:t>
                      </a:r>
                      <a:endParaRPr lang="ru-RU" sz="9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408789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Объем платных услуг населению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495 710,00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336 460,00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714 641,04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786 891,25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847 088,43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906 045,78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7434331"/>
                  </a:ext>
                </a:extLst>
              </a:tr>
              <a:tr h="37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1.13.1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 сопоставимых ценах, к предыдущему году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54,40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61,99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198,50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103,58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103,01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102,65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41926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1.13.2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индекс-дефлятор, к предыдущему году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108,00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106,30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405407"/>
                  </a:ext>
                </a:extLst>
              </a:tr>
              <a:tr h="37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Индекс потребительских цен за период с начала года, к предыдущему году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111,90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105,10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104,00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6793441"/>
                  </a:ext>
                </a:extLst>
              </a:tr>
              <a:tr h="37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Численность занятых в экономике (среднегодовая)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чел.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21,60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21,60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21,60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21,60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21,60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21,60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689878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1.15.1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503359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Фонд заработной платы - всего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4 090 403,40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4 543 226,10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4 889 630,98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5 268 241,87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5 667 232,11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6 094 569,54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3313610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1.16.1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110,81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111,07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107,62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107,74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107,57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107,54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927967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из него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742131"/>
                  </a:ext>
                </a:extLst>
              </a:tr>
              <a:tr h="37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1.16.2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 крупным и средним предприятиям (включая бюджетников)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3 781 304,30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4 199 768,20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4 516 826,97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4 862 928,48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5 227 703,74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5 617 950,61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7411438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1.16.3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110,10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111,07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107,55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107,66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107,50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107,46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4687876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1.16.4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 бюджетным организациям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1 552 913,00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1 754 791,69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1 912 722,90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2 084 867,96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2 272 506,08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2 477 031,62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906082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1.16.5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111,16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113,00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1111720"/>
                  </a:ext>
                </a:extLst>
              </a:tr>
              <a:tr h="557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1.16.6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по крупным и средним предприятиям за исключением работников бюджетных организаций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2 228 391,30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2 444 976,51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2 604 104,07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2 778 060,52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2 955 197,66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3 140 918,99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3306316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1.16.7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к предыдущему году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109,39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109,72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106,51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106,68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106,38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106,28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879553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Наименование значимых предприятий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9617138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1. ООО "Авангард"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367 273,00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412 392,00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474 251,00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497 964,00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522 862,00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549 005,00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760679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2. ООО "Буинский сахар"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227 445,00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270 448,00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343 722,00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323 790,00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356 169,00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391 786,00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266095"/>
                  </a:ext>
                </a:extLst>
              </a:tr>
              <a:tr h="37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3. ф-л ООО "Русский Стандарт Водка" "Буинский спиртозавод"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тыс. руб.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64 492,00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71 934,00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78 758,00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740968"/>
                  </a:ext>
                </a:extLst>
              </a:tr>
              <a:tr h="203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037" marR="5037" marT="5037" marB="0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07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8017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2956</Words>
  <Application>Microsoft Office PowerPoint</Application>
  <PresentationFormat>Экран (4:3)</PresentationFormat>
  <Paragraphs>1377</Paragraphs>
  <Slides>27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Трава</vt:lpstr>
      <vt:lpstr>«О бюджете Буинского муниципального района на 2025 год и на плановый период 2026 и 2027 годов»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 социально-экономического развития бюджета на 2025 год и плановый период  2026-2027 годов</vt:lpstr>
      <vt:lpstr>Прогноз социально-экономического развития бюджета на 2025 год и плановый период 2026-2027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 выделения средств из республиканского бюджета в бюджет  Буинского муниципального района  на 2025 год и плановый период 2026-2027 годов  </vt:lpstr>
      <vt:lpstr>Презентация PowerPoint</vt:lpstr>
      <vt:lpstr>Презентация PowerPoint</vt:lpstr>
      <vt:lpstr>Расходы  консолидированного бюджета Буинского муниципального района на 2025 год и плановый период 2026-2027 годов                                                                                                             тыс.руб.</vt:lpstr>
      <vt:lpstr>тыс.руб.</vt:lpstr>
      <vt:lpstr>Консолидированный бюджет Буинского муниципального района на 2025 год и плановый период 2026-2027 годов</vt:lpstr>
      <vt:lpstr>Презентация PowerPoint</vt:lpstr>
      <vt:lpstr>Презентация PowerPoint</vt:lpstr>
    </vt:vector>
  </TitlesOfParts>
  <Company>Буинский финансовый отдел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ФБП Буинского муниципального района РТ  Исполнение расходной части бюджетов в 2006 году</dc:title>
  <dc:creator>buin-raifo1</dc:creator>
  <cp:lastModifiedBy>raifo2</cp:lastModifiedBy>
  <cp:revision>415</cp:revision>
  <cp:lastPrinted>2025-02-10T11:26:18Z</cp:lastPrinted>
  <dcterms:created xsi:type="dcterms:W3CDTF">2007-02-16T13:18:52Z</dcterms:created>
  <dcterms:modified xsi:type="dcterms:W3CDTF">2025-05-28T10:38:22Z</dcterms:modified>
</cp:coreProperties>
</file>