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27"/>
  </p:notesMasterIdLst>
  <p:sldIdLst>
    <p:sldId id="303" r:id="rId2"/>
    <p:sldId id="323" r:id="rId3"/>
    <p:sldId id="324" r:id="rId4"/>
    <p:sldId id="325" r:id="rId5"/>
    <p:sldId id="304" r:id="rId6"/>
    <p:sldId id="330" r:id="rId7"/>
    <p:sldId id="331" r:id="rId8"/>
    <p:sldId id="332" r:id="rId9"/>
    <p:sldId id="333" r:id="rId10"/>
    <p:sldId id="334" r:id="rId11"/>
    <p:sldId id="319" r:id="rId12"/>
    <p:sldId id="306" r:id="rId13"/>
    <p:sldId id="307" r:id="rId14"/>
    <p:sldId id="308" r:id="rId15"/>
    <p:sldId id="309" r:id="rId16"/>
    <p:sldId id="310" r:id="rId17"/>
    <p:sldId id="311" r:id="rId18"/>
    <p:sldId id="318" r:id="rId19"/>
    <p:sldId id="312" r:id="rId20"/>
    <p:sldId id="313" r:id="rId21"/>
    <p:sldId id="314" r:id="rId22"/>
    <p:sldId id="315" r:id="rId23"/>
    <p:sldId id="316" r:id="rId24"/>
    <p:sldId id="322" r:id="rId25"/>
    <p:sldId id="321" r:id="rId26"/>
  </p:sldIdLst>
  <p:sldSz cx="9144000" cy="6858000" type="screen4x3"/>
  <p:notesSz cx="9926638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55C"/>
    <a:srgbClr val="000000"/>
    <a:srgbClr val="99CCFF"/>
    <a:srgbClr val="E1F8FD"/>
    <a:srgbClr val="0066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72" autoAdjust="0"/>
    <p:restoredTop sz="94671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9.xlsx"/><Relationship Id="rId1" Type="http://schemas.openxmlformats.org/officeDocument/2006/relationships/image" Target="../media/image2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093170188622231E-3"/>
          <c:y val="0.14004917248717208"/>
          <c:w val="0.58483516409370651"/>
          <c:h val="0.8406914046760699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13DA-4831-9475-42DCC17DBE30}"/>
              </c:ext>
            </c:extLst>
          </c:dPt>
          <c:dPt>
            <c:idx val="1"/>
            <c:bubble3D val="0"/>
            <c:spPr>
              <a:solidFill>
                <a:srgbClr val="2DB9FF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3DA-4831-9475-42DCC17DBE30}"/>
              </c:ext>
            </c:extLst>
          </c:dPt>
          <c:dPt>
            <c:idx val="2"/>
            <c:bubble3D val="0"/>
            <c:spPr>
              <a:solidFill>
                <a:srgbClr val="ACA2C7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3DA-4831-9475-42DCC17DBE30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3DA-4831-9475-42DCC17DBE30}"/>
              </c:ext>
            </c:extLst>
          </c:dPt>
          <c:dPt>
            <c:idx val="4"/>
            <c:bubble3D val="0"/>
            <c:spPr>
              <a:solidFill>
                <a:srgbClr val="BFAE96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13DA-4831-9475-42DCC17DBE30}"/>
              </c:ext>
            </c:extLst>
          </c:dPt>
          <c:dPt>
            <c:idx val="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13DA-4831-9475-42DCC17DBE30}"/>
              </c:ext>
            </c:extLst>
          </c:dPt>
          <c:dPt>
            <c:idx val="6"/>
            <c:bubble3D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13DA-4831-9475-42DCC17DBE30}"/>
              </c:ext>
            </c:extLst>
          </c:dPt>
          <c:dPt>
            <c:idx val="7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13DA-4831-9475-42DCC17DBE30}"/>
              </c:ext>
            </c:extLst>
          </c:dPt>
          <c:dLbls>
            <c:dLbl>
              <c:idx val="0"/>
              <c:layout>
                <c:manualLayout>
                  <c:x val="-0.17551014013858296"/>
                  <c:y val="-0.1524828094441370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79.9%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3DA-4831-9475-42DCC17DBE30}"/>
                </c:ext>
              </c:extLst>
            </c:dLbl>
            <c:dLbl>
              <c:idx val="1"/>
              <c:layout>
                <c:manualLayout>
                  <c:x val="8.7362296487256408E-3"/>
                  <c:y val="6.0550451007844246E-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3.8%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9.1387585882693717E-2"/>
                      <c:h val="5.31688166012338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3DA-4831-9475-42DCC17DBE30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4.1%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3DA-4831-9475-42DCC17DBE30}"/>
                </c:ext>
              </c:extLst>
            </c:dLbl>
            <c:dLbl>
              <c:idx val="3"/>
              <c:layout>
                <c:manualLayout>
                  <c:x val="5.4623300447232133E-2"/>
                  <c:y val="4.265316193575011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6.4%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3DA-4831-9475-42DCC17DBE30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3DA-4831-9475-42DCC17DBE30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1.7%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3DA-4831-9475-42DCC17DBE30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1.6%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13DA-4831-9475-42DCC17DBE30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2.5%</a:t>
                    </a:r>
                    <a:endParaRPr lang="en-US" dirty="0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3DA-4831-9475-42DCC17DBE30}"/>
                </c:ext>
              </c:extLst>
            </c:dLbl>
            <c:spPr>
              <a:noFill/>
              <a:ln w="2540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/>
                </a:pPr>
                <a:endParaRPr lang="ru-RU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НДФЛ</c:v>
                </c:pt>
                <c:pt idx="1">
                  <c:v>Земельный налог </c:v>
                </c:pt>
                <c:pt idx="2">
                  <c:v>Акцизы на НФП </c:v>
                </c:pt>
                <c:pt idx="3">
                  <c:v>Налоги на совокупный доход</c:v>
                </c:pt>
                <c:pt idx="5">
                  <c:v>Государственная пошлина</c:v>
                </c:pt>
                <c:pt idx="6">
                  <c:v>Налог на имущество</c:v>
                </c:pt>
                <c:pt idx="7">
                  <c:v>Неналоговые доходы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 formatCode="General">
                  <c:v>74.400000000000006</c:v>
                </c:pt>
                <c:pt idx="1">
                  <c:v>6.2</c:v>
                </c:pt>
                <c:pt idx="2">
                  <c:v>5</c:v>
                </c:pt>
                <c:pt idx="3" formatCode="General">
                  <c:v>7.1</c:v>
                </c:pt>
                <c:pt idx="5" formatCode="General">
                  <c:v>0.7</c:v>
                </c:pt>
                <c:pt idx="6" formatCode="General">
                  <c:v>2.2000000000000002</c:v>
                </c:pt>
                <c:pt idx="7" formatCode="General">
                  <c:v>4.2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3DA-4831-9475-42DCC17DBE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2">
          <a:noFill/>
        </a:ln>
      </c:spPr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69721577726218098"/>
          <c:y val="0.17478991596638654"/>
          <c:w val="0.29350348027842227"/>
          <c:h val="0.64873949579831935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err="1" smtClean="0"/>
              <a:t>млн.руб</a:t>
            </a:r>
            <a:r>
              <a:rPr lang="ru-RU" dirty="0" smtClean="0"/>
              <a:t>.</a:t>
            </a:r>
            <a:endParaRPr lang="ru-RU" dirty="0"/>
          </a:p>
        </c:rich>
      </c:tx>
      <c:layout>
        <c:manualLayout>
          <c:xMode val="edge"/>
          <c:yMode val="edge"/>
          <c:x val="0.42813431237308613"/>
          <c:y val="0.1130264405572057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594998669518437"/>
          <c:y val="0.11126498002663116"/>
          <c:w val="0.7808237372541238"/>
          <c:h val="0.617550352810426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4.1632871215785822E-2"/>
                  <c:y val="8.217368967361103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 smtClean="0"/>
                      <a:t>2424,54</a:t>
                    </a:r>
                  </a:p>
                  <a:p>
                    <a:pPr>
                      <a:defRPr/>
                    </a:pPr>
                    <a:endParaRPr lang="en-US" dirty="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9C-43AC-ACEB-9616779C5534}"/>
                </c:ext>
              </c:extLst>
            </c:dLbl>
            <c:dLbl>
              <c:idx val="1"/>
              <c:layout>
                <c:manualLayout>
                  <c:x val="-8.7997867571820862E-2"/>
                  <c:y val="9.999999999999995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 smtClean="0"/>
                      <a:t>2727,65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B9C-43AC-ACEB-9616779C5534}"/>
                </c:ext>
              </c:extLst>
            </c:dLbl>
            <c:dLbl>
              <c:idx val="2"/>
              <c:layout>
                <c:manualLayout>
                  <c:x val="-4.4390346476790632E-2"/>
                  <c:y val="0.10312499999999999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 smtClean="0"/>
                      <a:t>2967,00</a:t>
                    </a:r>
                  </a:p>
                  <a:p>
                    <a:pPr>
                      <a:defRPr/>
                    </a:pPr>
                    <a:endParaRPr lang="en-US" dirty="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B9C-43AC-ACEB-9616779C5534}"/>
                </c:ext>
              </c:extLst>
            </c:dLbl>
            <c:spPr>
              <a:noFill/>
              <a:ln w="25295">
                <a:noFill/>
              </a:ln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2424.54</c:v>
                </c:pt>
                <c:pt idx="1">
                  <c:v>2727.65</c:v>
                </c:pt>
                <c:pt idx="2" formatCode="0.00">
                  <c:v>2967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B9C-43AC-ACEB-9616779C553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833333333333357E-2"/>
                  <c:y val="0.1562500000000004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 smtClean="0"/>
                      <a:t>2424,54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B9C-43AC-ACEB-9616779C5534}"/>
                </c:ext>
              </c:extLst>
            </c:dLbl>
            <c:dLbl>
              <c:idx val="1"/>
              <c:layout>
                <c:manualLayout>
                  <c:x val="6.0416666666666827E-2"/>
                  <c:y val="0.22500000000000001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 smtClean="0"/>
                      <a:t>2727,65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B9C-43AC-ACEB-9616779C5534}"/>
                </c:ext>
              </c:extLst>
            </c:dLbl>
            <c:dLbl>
              <c:idx val="2"/>
              <c:layout>
                <c:manualLayout>
                  <c:x val="2.4435251219236474E-2"/>
                  <c:y val="0.22269058578063894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 smtClean="0"/>
                      <a:t>2967,00</a:t>
                    </a:r>
                  </a:p>
                  <a:p>
                    <a:pPr>
                      <a:defRPr/>
                    </a:pPr>
                    <a:endParaRPr lang="en-US" dirty="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B9C-43AC-ACEB-9616779C5534}"/>
                </c:ext>
              </c:extLst>
            </c:dLbl>
            <c:spPr>
              <a:noFill/>
              <a:ln w="25295">
                <a:noFill/>
              </a:ln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2424.54</c:v>
                </c:pt>
                <c:pt idx="1">
                  <c:v>2727.65</c:v>
                </c:pt>
                <c:pt idx="2" formatCode="0.00">
                  <c:v>2967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B9C-43AC-ACEB-9616779C55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978688"/>
        <c:axId val="166980224"/>
      </c:barChart>
      <c:catAx>
        <c:axId val="166978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6980224"/>
        <c:crosses val="autoZero"/>
        <c:auto val="1"/>
        <c:lblAlgn val="ctr"/>
        <c:lblOffset val="100"/>
        <c:noMultiLvlLbl val="0"/>
      </c:catAx>
      <c:valAx>
        <c:axId val="1669802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6697868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2387"/>
            </a:pPr>
            <a:endParaRPr lang="ru-RU"/>
          </a:p>
        </c:txPr>
      </c:dTable>
      <c:spPr>
        <a:noFill/>
        <a:ln w="25365">
          <a:noFill/>
        </a:ln>
      </c:spPr>
    </c:plotArea>
    <c:plotVisOnly val="1"/>
    <c:dispBlanksAs val="gap"/>
    <c:showDLblsOverMax val="0"/>
  </c:chart>
  <c:txPr>
    <a:bodyPr/>
    <a:lstStyle/>
    <a:p>
      <a:pPr>
        <a:defRPr sz="1794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rgbClr val="006600">
            <a:lumMod val="60000"/>
            <a:lumOff val="40000"/>
          </a:srgb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757220669996895"/>
          <c:y val="4.6571687845033398E-2"/>
          <c:w val="0.82733221923124356"/>
          <c:h val="0.78140742159225829"/>
        </c:manualLayout>
      </c:layout>
      <c:bar3DChart>
        <c:barDir val="col"/>
        <c:grouping val="stack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117E-42F0-AE69-DBB295FFF153}"/>
              </c:ext>
            </c:extLst>
          </c:dPt>
          <c:dPt>
            <c:idx val="1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17E-42F0-AE69-DBB295FFF153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117E-42F0-AE69-DBB295FFF153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117E-42F0-AE69-DBB295FFF153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882.9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7E-42F0-AE69-DBB295FFF15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800.0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7E-42F0-AE69-DBB295FFF153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852.0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17E-42F0-AE69-DBB295FFF153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907.4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7E-42F0-AE69-DBB295FFF153}"/>
                </c:ext>
              </c:extLst>
            </c:dLbl>
            <c:spPr>
              <a:noFill/>
              <a:ln w="25301">
                <a:noFill/>
              </a:ln>
            </c:spPr>
            <c:txPr>
              <a:bodyPr/>
              <a:lstStyle/>
              <a:p>
                <a:pPr>
                  <a:defRPr sz="2792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Факт 2025</c:v>
                </c:pt>
                <c:pt idx="1">
                  <c:v>Ожид. 2026</c:v>
                </c:pt>
                <c:pt idx="2">
                  <c:v>Прогноз 2027</c:v>
                </c:pt>
                <c:pt idx="3">
                  <c:v>Прогноз 2028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882.9</c:v>
                </c:pt>
                <c:pt idx="1">
                  <c:v>800</c:v>
                </c:pt>
                <c:pt idx="2">
                  <c:v>852</c:v>
                </c:pt>
                <c:pt idx="3">
                  <c:v>907.38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17E-42F0-AE69-DBB295FFF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gapDepth val="146"/>
        <c:shape val="box"/>
        <c:axId val="110097920"/>
        <c:axId val="110099456"/>
        <c:axId val="0"/>
      </c:bar3DChart>
      <c:dateAx>
        <c:axId val="110097920"/>
        <c:scaling>
          <c:orientation val="minMax"/>
        </c:scaling>
        <c:delete val="0"/>
        <c:axPos val="b"/>
        <c:numFmt formatCode="\О\с\н\о\в\н\о\й" sourceLinked="0"/>
        <c:majorTickMark val="none"/>
        <c:minorTickMark val="none"/>
        <c:tickLblPos val="nextTo"/>
        <c:txPr>
          <a:bodyPr/>
          <a:lstStyle/>
          <a:p>
            <a:pPr>
              <a:defRPr sz="1993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110099456"/>
        <c:crosses val="autoZero"/>
        <c:auto val="0"/>
        <c:lblOffset val="100"/>
        <c:baseTimeUnit val="days"/>
      </c:dateAx>
      <c:valAx>
        <c:axId val="110099456"/>
        <c:scaling>
          <c:orientation val="minMax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110097920"/>
        <c:crossesAt val="1"/>
        <c:crossBetween val="between"/>
      </c:valAx>
      <c:spPr>
        <a:noFill/>
        <a:ln w="25387">
          <a:noFill/>
        </a:ln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793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rgbClr val="008000">
            <a:lumMod val="75000"/>
          </a:srgb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757220669996895"/>
          <c:y val="4.6571687845033398E-2"/>
          <c:w val="0.82733221923124356"/>
          <c:h val="0.78140742159225829"/>
        </c:manualLayout>
      </c:layout>
      <c:bar3DChart>
        <c:barDir val="col"/>
        <c:grouping val="stack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B236-4660-83F5-9EECFC5F0D1C}"/>
              </c:ext>
            </c:extLst>
          </c:dPt>
          <c:dPt>
            <c:idx val="1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236-4660-83F5-9EECFC5F0D1C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B236-4660-83F5-9EECFC5F0D1C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B236-4660-83F5-9EECFC5F0D1C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37.9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36-4660-83F5-9EECFC5F0D1C}"/>
                </c:ext>
              </c:extLst>
            </c:dLbl>
            <c:dLbl>
              <c:idx val="1"/>
              <c:layout>
                <c:manualLayout>
                  <c:x val="1.0374664252991498E-2"/>
                  <c:y val="7.664509338631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37.8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36-4660-83F5-9EECFC5F0D1C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37.8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36-4660-83F5-9EECFC5F0D1C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37.8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36-4660-83F5-9EECFC5F0D1C}"/>
                </c:ext>
              </c:extLst>
            </c:dLbl>
            <c:spPr>
              <a:noFill/>
              <a:ln w="25362">
                <a:noFill/>
              </a:ln>
            </c:spPr>
            <c:txPr>
              <a:bodyPr/>
              <a:lstStyle/>
              <a:p>
                <a:pPr>
                  <a:defRPr sz="2797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Факт  2025</c:v>
                </c:pt>
                <c:pt idx="1">
                  <c:v>Ожид. 2026</c:v>
                </c:pt>
                <c:pt idx="2">
                  <c:v>Прогноз 2027</c:v>
                </c:pt>
                <c:pt idx="3">
                  <c:v>Прогноз 2028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41.7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236-4660-83F5-9EECFC5F0D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7793920"/>
        <c:axId val="117795456"/>
        <c:axId val="0"/>
      </c:bar3DChart>
      <c:catAx>
        <c:axId val="11779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998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117795456"/>
        <c:crosses val="autoZero"/>
        <c:auto val="1"/>
        <c:lblAlgn val="ctr"/>
        <c:lblOffset val="100"/>
        <c:noMultiLvlLbl val="0"/>
      </c:catAx>
      <c:valAx>
        <c:axId val="117795456"/>
        <c:scaling>
          <c:orientation val="minMax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117793920"/>
        <c:crosses val="autoZero"/>
        <c:crossBetween val="between"/>
      </c:valAx>
      <c:spPr>
        <a:noFill/>
        <a:ln w="25399">
          <a:noFill/>
        </a:ln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798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rgbClr val="008000">
            <a:lumMod val="75000"/>
          </a:srgb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757220669996895"/>
          <c:y val="4.6571687845033398E-2"/>
          <c:w val="0.82733221923124356"/>
          <c:h val="0.78140742159225829"/>
        </c:manualLayout>
      </c:layout>
      <c:bar3DChart>
        <c:barDir val="col"/>
        <c:grouping val="stack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0721-4C86-B77A-4B98C84504C6}"/>
              </c:ext>
            </c:extLst>
          </c:dPt>
          <c:dPt>
            <c:idx val="1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721-4C86-B77A-4B98C84504C6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0721-4C86-B77A-4B98C84504C6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0721-4C86-B77A-4B98C84504C6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68.1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21-4C86-B77A-4B98C84504C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63.2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21-4C86-B77A-4B98C84504C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65.8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21-4C86-B77A-4B98C84504C6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68.4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721-4C86-B77A-4B98C84504C6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8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Факт 2025</c:v>
                </c:pt>
                <c:pt idx="1">
                  <c:v>Ожид. 2026</c:v>
                </c:pt>
                <c:pt idx="2">
                  <c:v>Прогноз 2027</c:v>
                </c:pt>
                <c:pt idx="3">
                  <c:v>Пргноз 2028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49.1</c:v>
                </c:pt>
                <c:pt idx="1">
                  <c:v>47.5</c:v>
                </c:pt>
                <c:pt idx="2">
                  <c:v>48.9</c:v>
                </c:pt>
                <c:pt idx="3">
                  <c:v>50.4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721-4C86-B77A-4B98C84504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7863168"/>
        <c:axId val="117864704"/>
        <c:axId val="0"/>
      </c:bar3DChart>
      <c:catAx>
        <c:axId val="117863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117864704"/>
        <c:crosses val="autoZero"/>
        <c:auto val="1"/>
        <c:lblAlgn val="ctr"/>
        <c:lblOffset val="100"/>
        <c:noMultiLvlLbl val="0"/>
      </c:catAx>
      <c:valAx>
        <c:axId val="117864704"/>
        <c:scaling>
          <c:orientation val="minMax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1178631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757220669996895"/>
          <c:y val="4.6571687845033398E-2"/>
          <c:w val="0.82733221923124356"/>
          <c:h val="0.78140742159225829"/>
        </c:manualLayout>
      </c:layout>
      <c:bar3DChart>
        <c:barDir val="col"/>
        <c:grouping val="stack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C067-4B2F-9A73-9F1594FE141F}"/>
              </c:ext>
            </c:extLst>
          </c:dPt>
          <c:dPt>
            <c:idx val="1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067-4B2F-9A73-9F1594FE141F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C067-4B2F-9A73-9F1594FE141F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C067-4B2F-9A73-9F1594FE141F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12.9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67-4B2F-9A73-9F1594FE141F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15.5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67-4B2F-9A73-9F1594FE141F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15.5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067-4B2F-9A73-9F1594FE141F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15.5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067-4B2F-9A73-9F1594FE141F}"/>
                </c:ext>
              </c:extLst>
            </c:dLbl>
            <c:spPr>
              <a:noFill/>
              <a:ln w="25361">
                <a:noFill/>
              </a:ln>
            </c:spPr>
            <c:txPr>
              <a:bodyPr/>
              <a:lstStyle/>
              <a:p>
                <a:pPr>
                  <a:defRPr sz="2797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Факт  2025</c:v>
                </c:pt>
                <c:pt idx="1">
                  <c:v>Ожид. 2026</c:v>
                </c:pt>
                <c:pt idx="2">
                  <c:v>Прогноз 2027</c:v>
                </c:pt>
                <c:pt idx="3">
                  <c:v>Прогноз 2028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12.2</c:v>
                </c:pt>
                <c:pt idx="1">
                  <c:v>12.5</c:v>
                </c:pt>
                <c:pt idx="2">
                  <c:v>12.9</c:v>
                </c:pt>
                <c:pt idx="3">
                  <c:v>13.3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067-4B2F-9A73-9F1594FE14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2418688"/>
        <c:axId val="162420224"/>
        <c:axId val="0"/>
      </c:bar3DChart>
      <c:catAx>
        <c:axId val="16241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998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162420224"/>
        <c:crosses val="autoZero"/>
        <c:auto val="1"/>
        <c:lblAlgn val="ctr"/>
        <c:lblOffset val="100"/>
        <c:noMultiLvlLbl val="0"/>
      </c:catAx>
      <c:valAx>
        <c:axId val="162420224"/>
        <c:scaling>
          <c:orientation val="minMax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162418688"/>
        <c:crosses val="autoZero"/>
        <c:crossBetween val="between"/>
      </c:valAx>
      <c:spPr>
        <a:noFill/>
        <a:ln w="25399">
          <a:noFill/>
        </a:ln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798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rgbClr val="008000">
            <a:lumMod val="75000"/>
          </a:srgb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757220669996895"/>
          <c:y val="4.6571687845033398E-2"/>
          <c:w val="0.82733221923124356"/>
          <c:h val="0.78140742159225829"/>
        </c:manualLayout>
      </c:layout>
      <c:bar3DChart>
        <c:barDir val="col"/>
        <c:grouping val="stack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A4C9-42C9-8E6F-A84DFEF07927}"/>
              </c:ext>
            </c:extLst>
          </c:dPt>
          <c:dPt>
            <c:idx val="1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4C9-42C9-8E6F-A84DFEF07927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A4C9-42C9-8E6F-A84DFEF07927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A4C9-42C9-8E6F-A84DFEF07927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36.4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C9-42C9-8E6F-A84DFEF0792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41.2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C9-42C9-8E6F-A84DFEF0792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42.6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4C9-42C9-8E6F-A84DFEF07927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43.2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C9-42C9-8E6F-A84DFEF07927}"/>
                </c:ext>
              </c:extLst>
            </c:dLbl>
            <c:spPr>
              <a:noFill/>
              <a:ln w="25363">
                <a:noFill/>
              </a:ln>
            </c:spPr>
            <c:txPr>
              <a:bodyPr/>
              <a:lstStyle/>
              <a:p>
                <a:pPr>
                  <a:defRPr sz="2797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Факт 2025</c:v>
                </c:pt>
                <c:pt idx="1">
                  <c:v>Ожид.  2026</c:v>
                </c:pt>
                <c:pt idx="2">
                  <c:v>Прогноз 2027</c:v>
                </c:pt>
                <c:pt idx="3">
                  <c:v>Прогноз 2028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35.9</c:v>
                </c:pt>
                <c:pt idx="1">
                  <c:v>36.1</c:v>
                </c:pt>
                <c:pt idx="2">
                  <c:v>35.299999999999997</c:v>
                </c:pt>
                <c:pt idx="3">
                  <c:v>36.700000000000003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4C9-42C9-8E6F-A84DFEF079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2512896"/>
        <c:axId val="162514432"/>
        <c:axId val="0"/>
      </c:bar3DChart>
      <c:catAx>
        <c:axId val="16251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998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162514432"/>
        <c:crosses val="autoZero"/>
        <c:auto val="1"/>
        <c:lblAlgn val="ctr"/>
        <c:lblOffset val="100"/>
        <c:noMultiLvlLbl val="0"/>
      </c:catAx>
      <c:valAx>
        <c:axId val="162514432"/>
        <c:scaling>
          <c:orientation val="minMax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162512896"/>
        <c:crosses val="autoZero"/>
        <c:crossBetween val="between"/>
      </c:valAx>
      <c:spPr>
        <a:noFill/>
        <a:ln w="25399">
          <a:noFill/>
        </a:ln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798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rgbClr val="008000">
            <a:lumMod val="75000"/>
          </a:srgb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757220669996895"/>
          <c:y val="4.6571687845033398E-2"/>
          <c:w val="0.82733221923124356"/>
          <c:h val="0.78140742159225829"/>
        </c:manualLayout>
      </c:layout>
      <c:bar3DChart>
        <c:barDir val="col"/>
        <c:grouping val="stack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88CE-43D1-B648-9CA9F0388948}"/>
              </c:ext>
            </c:extLst>
          </c:dPt>
          <c:dPt>
            <c:idx val="1"/>
            <c:invertIfNegative val="0"/>
            <c:bubble3D val="0"/>
            <c:spPr>
              <a:solidFill>
                <a:srgbClr val="2DB9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8CE-43D1-B648-9CA9F0388948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88CE-43D1-B648-9CA9F0388948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88CE-43D1-B648-9CA9F0388948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42.2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8CE-43D1-B648-9CA9F038894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25.4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8CE-43D1-B648-9CA9F038894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25.8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8CE-43D1-B648-9CA9F0388948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26.2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CE-43D1-B648-9CA9F0388948}"/>
                </c:ext>
              </c:extLst>
            </c:dLbl>
            <c:spPr>
              <a:noFill/>
              <a:ln w="25362">
                <a:noFill/>
              </a:ln>
            </c:spPr>
            <c:txPr>
              <a:bodyPr/>
              <a:lstStyle/>
              <a:p>
                <a:pPr>
                  <a:defRPr sz="2797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Факт  2025</c:v>
                </c:pt>
                <c:pt idx="1">
                  <c:v>Ожид. 2026</c:v>
                </c:pt>
                <c:pt idx="2">
                  <c:v>Прогноз 2027</c:v>
                </c:pt>
                <c:pt idx="3">
                  <c:v>Прогноз 2028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78.099999999999994</c:v>
                </c:pt>
                <c:pt idx="1">
                  <c:v>29</c:v>
                </c:pt>
                <c:pt idx="2">
                  <c:v>29.1</c:v>
                </c:pt>
                <c:pt idx="3">
                  <c:v>29.2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8CE-43D1-B648-9CA9F03889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2170496"/>
        <c:axId val="152172032"/>
        <c:axId val="0"/>
      </c:bar3DChart>
      <c:catAx>
        <c:axId val="15217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998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152172032"/>
        <c:crosses val="autoZero"/>
        <c:auto val="1"/>
        <c:lblAlgn val="ctr"/>
        <c:lblOffset val="100"/>
        <c:noMultiLvlLbl val="0"/>
      </c:catAx>
      <c:valAx>
        <c:axId val="152172032"/>
        <c:scaling>
          <c:orientation val="minMax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152170496"/>
        <c:crosses val="autoZero"/>
        <c:crossBetween val="between"/>
      </c:valAx>
      <c:spPr>
        <a:noFill/>
        <a:ln w="25399">
          <a:noFill/>
        </a:ln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798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err="1" smtClean="0"/>
              <a:t>млн.рублей</a:t>
            </a:r>
            <a:endParaRPr lang="ru-RU" dirty="0"/>
          </a:p>
        </c:rich>
      </c:tx>
      <c:layout/>
      <c:overlay val="0"/>
    </c:title>
    <c:autoTitleDeleted val="0"/>
    <c:view3D>
      <c:rotX val="15"/>
      <c:rotY val="2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1337126600284494E-2"/>
          <c:y val="0.10518436160301188"/>
          <c:w val="0.74048800976691564"/>
          <c:h val="0.7931463369727905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межбюджетные трансферты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8449502133712791E-3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2777"/>
                    </a:pPr>
                    <a:r>
                      <a:rPr lang="en-US" dirty="0" smtClean="0"/>
                      <a:t>1255,00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1D-4F9C-A7EC-E5CA823694F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2777"/>
                    </a:pPr>
                    <a:r>
                      <a:rPr lang="en-US" dirty="0" smtClean="0"/>
                      <a:t>1423,80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1D-4F9C-A7EC-E5CA823694F3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2777"/>
                    </a:pPr>
                    <a:r>
                      <a:rPr lang="en-US" dirty="0" smtClean="0"/>
                      <a:t>1670,60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1D-4F9C-A7EC-E5CA823694F3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 sz="2777"/>
                    </a:pPr>
                    <a:r>
                      <a:rPr lang="en-US" dirty="0" smtClean="0"/>
                      <a:t>1851,00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1D-4F9C-A7EC-E5CA823694F3}"/>
                </c:ext>
              </c:extLst>
            </c:dLbl>
            <c:spPr>
              <a:noFill/>
              <a:ln w="25257">
                <a:noFill/>
              </a:ln>
            </c:spPr>
            <c:txPr>
              <a:bodyPr/>
              <a:lstStyle/>
              <a:p>
                <a:pPr>
                  <a:defRPr sz="2777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1255</c:v>
                </c:pt>
                <c:pt idx="1">
                  <c:v>1423.8</c:v>
                </c:pt>
                <c:pt idx="2">
                  <c:v>1670.6</c:v>
                </c:pt>
                <c:pt idx="3">
                  <c:v>1850.9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61D-4F9C-A7EC-E5CA823694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162138752"/>
        <c:axId val="162161024"/>
        <c:axId val="151906496"/>
      </c:bar3DChart>
      <c:catAx>
        <c:axId val="162138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2161024"/>
        <c:crosses val="autoZero"/>
        <c:auto val="1"/>
        <c:lblAlgn val="ctr"/>
        <c:lblOffset val="100"/>
        <c:noMultiLvlLbl val="0"/>
      </c:catAx>
      <c:valAx>
        <c:axId val="1621610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62138752"/>
        <c:crosses val="autoZero"/>
        <c:crossBetween val="between"/>
      </c:valAx>
      <c:serAx>
        <c:axId val="151906496"/>
        <c:scaling>
          <c:orientation val="minMax"/>
        </c:scaling>
        <c:delete val="1"/>
        <c:axPos val="b"/>
        <c:majorTickMark val="out"/>
        <c:minorTickMark val="none"/>
        <c:tickLblPos val="nextTo"/>
        <c:crossAx val="162161024"/>
        <c:crosses val="autoZero"/>
      </c:serAx>
      <c:spPr>
        <a:noFill/>
        <a:ln w="25352">
          <a:noFill/>
        </a:ln>
      </c:spPr>
    </c:plotArea>
    <c:legend>
      <c:legendPos val="r"/>
      <c:layout>
        <c:manualLayout>
          <c:xMode val="edge"/>
          <c:yMode val="edge"/>
          <c:x val="0.76972281449893387"/>
          <c:y val="0.48301886792452831"/>
          <c:w val="0.22068230277185497"/>
          <c:h val="0.1150943396226414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787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1.9064642837239177E-2"/>
          <c:w val="0.91370167640335276"/>
          <c:h val="0.88334427611307209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год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 smtClean="0"/>
                      <a:t>79,2%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188-4DCA-A882-3E5B8F86D194}"/>
                </c:ext>
              </c:extLst>
            </c:dLbl>
            <c:dLbl>
              <c:idx val="1"/>
              <c:layout>
                <c:manualLayout>
                  <c:x val="4.8387096774193551E-3"/>
                  <c:y val="-4.7661607093098159E-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 smtClean="0"/>
                      <a:t>84,4%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188-4DCA-A882-3E5B8F86D194}"/>
                </c:ext>
              </c:extLst>
            </c:dLbl>
            <c:dLbl>
              <c:idx val="2"/>
              <c:layout>
                <c:manualLayout>
                  <c:x val="-3.2258064516130216E-3"/>
                  <c:y val="1.9064642837239177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 smtClean="0"/>
                      <a:t>80,9%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88-4DCA-A882-3E5B8F86D19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 smtClean="0"/>
                      <a:t>80,1%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188-4DCA-A882-3E5B8F86D194}"/>
                </c:ext>
              </c:extLst>
            </c:dLbl>
            <c:spPr>
              <a:noFill/>
              <a:ln w="25264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79.2</c:v>
                </c:pt>
                <c:pt idx="1">
                  <c:v>84.4</c:v>
                </c:pt>
                <c:pt idx="2">
                  <c:v>80.900000000000006</c:v>
                </c:pt>
                <c:pt idx="3">
                  <c:v>80.099999999999994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188-4DCA-A882-3E5B8F86D1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1937792"/>
        <c:axId val="151939328"/>
        <c:axId val="162172928"/>
      </c:bar3DChart>
      <c:catAx>
        <c:axId val="151937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1939328"/>
        <c:crosses val="autoZero"/>
        <c:auto val="1"/>
        <c:lblAlgn val="ctr"/>
        <c:lblOffset val="100"/>
        <c:noMultiLvlLbl val="0"/>
      </c:catAx>
      <c:valAx>
        <c:axId val="1519393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51937792"/>
        <c:crosses val="autoZero"/>
        <c:crossBetween val="between"/>
      </c:valAx>
      <c:serAx>
        <c:axId val="162172928"/>
        <c:scaling>
          <c:orientation val="minMax"/>
        </c:scaling>
        <c:delete val="0"/>
        <c:axPos val="b"/>
        <c:numFmt formatCode="\О\с\н\о\в\н\о\й" sourceLinked="1"/>
        <c:majorTickMark val="out"/>
        <c:minorTickMark val="none"/>
        <c:tickLblPos val="nextTo"/>
        <c:spPr>
          <a:ln w="3171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798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51939328"/>
        <c:crosses val="autoZero"/>
        <c:tickLblSkip val="1"/>
        <c:tickMarkSkip val="1"/>
      </c:serAx>
      <c:spPr>
        <a:blipFill>
          <a:blip xmlns:r="http://schemas.openxmlformats.org/officeDocument/2006/relationships" r:embed="rId1">
            <a:alphaModFix amt="46000"/>
          </a:blip>
          <a:tile tx="0" ty="0" sx="100000" sy="100000" flip="none" algn="tl"/>
        </a:blipFill>
        <a:ln w="25366">
          <a:noFill/>
        </a:ln>
      </c:spPr>
    </c:plotArea>
    <c:plotVisOnly val="1"/>
    <c:dispBlanksAs val="gap"/>
    <c:showDLblsOverMax val="0"/>
  </c:chart>
  <c:txPr>
    <a:bodyPr/>
    <a:lstStyle/>
    <a:p>
      <a:pPr>
        <a:defRPr sz="1792"/>
      </a:pPr>
      <a:endParaRPr lang="ru-RU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0.41475</cdr:x>
      <cdr:y>0.05485</cdr:y>
    </cdr:from>
    <cdr:to>
      <cdr:x>0.55991</cdr:x>
      <cdr:y>0.11814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70066" y="272642"/>
          <a:ext cx="1214497" cy="3146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2800" b="1" i="0" dirty="0" err="1" smtClean="0"/>
            <a:t>млн.руб</a:t>
          </a:r>
          <a:r>
            <a:rPr lang="ru-RU" sz="2800" b="1" i="0" dirty="0" smtClean="0"/>
            <a:t>.</a:t>
          </a:r>
          <a:endParaRPr lang="ru-RU" sz="2800" b="1" i="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0.41475</cdr:x>
      <cdr:y>0.05485</cdr:y>
    </cdr:from>
    <cdr:to>
      <cdr:x>0.55991</cdr:x>
      <cdr:y>0.11814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70066" y="272642"/>
          <a:ext cx="1214497" cy="3146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2800" b="1" i="0" dirty="0" err="1" smtClean="0"/>
            <a:t>млн.руб</a:t>
          </a:r>
          <a:r>
            <a:rPr lang="ru-RU" sz="2800" b="1" i="0" dirty="0" smtClean="0"/>
            <a:t>.</a:t>
          </a:r>
          <a:endParaRPr lang="ru-RU" sz="2800" b="1" i="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0.42892</cdr:x>
      <cdr:y>0</cdr:y>
    </cdr:from>
    <cdr:to>
      <cdr:x>0.57308</cdr:x>
      <cdr:y>0.06354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62541" y="-1239716"/>
          <a:ext cx="1243869" cy="3146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2800" b="1" i="0" dirty="0" err="1" smtClean="0"/>
            <a:t>млн.руб</a:t>
          </a:r>
          <a:r>
            <a:rPr lang="ru-RU" sz="2800" b="1" i="0" dirty="0" smtClean="0"/>
            <a:t>.</a:t>
          </a:r>
          <a:endParaRPr lang="ru-RU" sz="2800" b="1" i="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0.41475</cdr:x>
      <cdr:y>0.05485</cdr:y>
    </cdr:from>
    <cdr:to>
      <cdr:x>0.55991</cdr:x>
      <cdr:y>0.11814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70066" y="272642"/>
          <a:ext cx="1214497" cy="3146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2800" b="1" i="0" dirty="0" err="1" smtClean="0"/>
            <a:t>млн.руб</a:t>
          </a:r>
          <a:r>
            <a:rPr lang="ru-RU" sz="2800" b="1" i="0" dirty="0" smtClean="0"/>
            <a:t>.</a:t>
          </a:r>
          <a:endParaRPr lang="ru-RU" sz="2800" b="1" i="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0.41475</cdr:x>
      <cdr:y>0.05485</cdr:y>
    </cdr:from>
    <cdr:to>
      <cdr:x>0.55991</cdr:x>
      <cdr:y>0.11814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70066" y="272642"/>
          <a:ext cx="1214497" cy="3146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2800" b="1" i="0" dirty="0" err="1" smtClean="0"/>
            <a:t>млн.руб</a:t>
          </a:r>
          <a:r>
            <a:rPr lang="ru-RU" sz="2800" b="1" i="0" dirty="0" smtClean="0"/>
            <a:t>.</a:t>
          </a:r>
          <a:endParaRPr lang="ru-RU" sz="2800" b="1" i="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0.41475</cdr:x>
      <cdr:y>0.05485</cdr:y>
    </cdr:from>
    <cdr:to>
      <cdr:x>0.55991</cdr:x>
      <cdr:y>0.11814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70066" y="272642"/>
          <a:ext cx="1214497" cy="3146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2800" b="1" i="0" dirty="0" err="1" smtClean="0"/>
            <a:t>млн.руб</a:t>
          </a:r>
          <a:r>
            <a:rPr lang="ru-RU" sz="2800" b="1" i="0" dirty="0" smtClean="0"/>
            <a:t>.</a:t>
          </a:r>
          <a:endParaRPr lang="ru-RU" sz="2800" b="1" i="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99851" cy="339725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5200" y="1"/>
            <a:ext cx="4299851" cy="339725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71DE4D93-4A80-4A0B-878D-2FA3B0CC3F1F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616" y="3228976"/>
            <a:ext cx="7939406" cy="3059113"/>
          </a:xfrm>
          <a:prstGeom prst="rect">
            <a:avLst/>
          </a:prstGeom>
        </p:spPr>
        <p:txBody>
          <a:bodyPr vert="horz" lIns="90992" tIns="45496" rIns="90992" bIns="45496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4"/>
            <a:ext cx="4299851" cy="33972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5200" y="6456364"/>
            <a:ext cx="4299851" cy="339725"/>
          </a:xfrm>
          <a:prstGeom prst="rect">
            <a:avLst/>
          </a:prstGeom>
        </p:spPr>
        <p:txBody>
          <a:bodyPr vert="horz" wrap="square" lIns="90992" tIns="45496" rIns="90992" bIns="4549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093E75A-A506-4CEE-9F8F-B90EFD15AFE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68847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91514" y="3229058"/>
            <a:ext cx="7943616" cy="3058197"/>
          </a:xfrm>
          <a:prstGeom prst="rect">
            <a:avLst/>
          </a:prstGeom>
        </p:spPr>
        <p:txBody>
          <a:bodyPr spcFirstLastPara="1" wrap="square" lIns="88780" tIns="44378" rIns="88780" bIns="44378" anchor="t" anchorCtr="0">
            <a:noAutofit/>
          </a:bodyPr>
          <a:lstStyle/>
          <a:p>
            <a:pPr>
              <a:spcBef>
                <a:spcPts val="361"/>
              </a:spcBef>
            </a:pPr>
            <a:endParaRPr dirty="0"/>
          </a:p>
        </p:txBody>
      </p:sp>
      <p:sp>
        <p:nvSpPr>
          <p:cNvPr id="195" name="Google Shape;19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11175"/>
            <a:ext cx="3398838" cy="2547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9727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998FBA-979E-4A25-98CF-003033872596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07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998FBA-979E-4A25-98CF-003033872596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265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998FBA-979E-4A25-98CF-003033872596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163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11175"/>
            <a:ext cx="3398838" cy="25479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534" name="Google Shape;534;p31:notes"/>
          <p:cNvSpPr txBox="1">
            <a:spLocks noGrp="1"/>
          </p:cNvSpPr>
          <p:nvPr>
            <p:ph type="body" idx="1"/>
          </p:nvPr>
        </p:nvSpPr>
        <p:spPr>
          <a:xfrm>
            <a:off x="991514" y="3229058"/>
            <a:ext cx="7943616" cy="305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80" tIns="44378" rIns="88780" bIns="44378" anchor="t" anchorCtr="0">
            <a:noAutofit/>
          </a:bodyPr>
          <a:lstStyle/>
          <a:p>
            <a:endParaRPr dirty="0"/>
          </a:p>
        </p:txBody>
      </p:sp>
      <p:sp>
        <p:nvSpPr>
          <p:cNvPr id="535" name="Google Shape;535;p31:notes"/>
          <p:cNvSpPr txBox="1">
            <a:spLocks noGrp="1"/>
          </p:cNvSpPr>
          <p:nvPr>
            <p:ph type="sldNum" idx="12"/>
          </p:nvPr>
        </p:nvSpPr>
        <p:spPr>
          <a:xfrm>
            <a:off x="5621637" y="6457036"/>
            <a:ext cx="4302695" cy="33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80" tIns="44378" rIns="88780" bIns="44378" anchor="b" anchorCtr="0">
            <a:noAutofit/>
          </a:bodyPr>
          <a:lstStyle/>
          <a:p>
            <a:fld id="{00000000-1234-1234-1234-123412341234}" type="slidenum">
              <a:rPr lang="ru-RU"/>
              <a:pPr/>
              <a:t>24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3263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54 h 2182"/>
                <a:gd name="T4" fmla="*/ 33369 w 4897"/>
                <a:gd name="T5" fmla="*/ 54 h 2182"/>
                <a:gd name="T6" fmla="*/ 33369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20788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07882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E49E1-4569-4B70-A1DE-8802C8C3D1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3763837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7A11F-A527-4EC6-9B0D-E69A0698780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1011364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1D665-D981-4B70-80E4-0AE2137CB1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9142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8007350" cy="41910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0215F-AEAA-4CE6-BBD6-AE3C6BBD84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0973685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838200" y="1905000"/>
            <a:ext cx="8007350" cy="41910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3C78E-DF93-4651-B3E8-0EEDE3B724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7121155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5FB6-7C01-48CD-A37F-0367411CDCF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1881214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4610B-DA91-49EC-AFC7-016B046EB6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6063043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9295D-2D66-4B61-9FDE-3174E96975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3614313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41802-DAAE-4C01-A4B9-4256B6E8C88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8079357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22D61-C921-47C1-A55F-D327D5BD184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7422328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C1486-216B-4CD3-8C35-611E37DDCD9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1443418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C354A-AC23-45B3-98E1-5B5F84446DA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8887784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7E8F3-FF64-495E-8D3C-94D0C772E4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0308518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 h 2182"/>
                <a:gd name="T4" fmla="*/ 33369 w 4897"/>
                <a:gd name="T5" fmla="*/ 1 h 2182"/>
                <a:gd name="T6" fmla="*/ 33369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 h 2182"/>
                <a:gd name="T4" fmla="*/ 33369 w 4897"/>
                <a:gd name="T5" fmla="*/ 1 h 2182"/>
                <a:gd name="T6" fmla="*/ 33369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854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6855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6856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6857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6858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2068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68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68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AD28509-FA36-423B-B665-65C5C19DE80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06862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6863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21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  <p:sldLayoutId id="2147484219" r:id="rId12"/>
    <p:sldLayoutId id="2147484220" r:id="rId13"/>
  </p:sldLayoutIdLst>
  <p:transition>
    <p:zoom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jp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66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96752"/>
            <a:ext cx="8385175" cy="3744193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0" dirty="0" smtClean="0">
                <a:solidFill>
                  <a:srgbClr val="0070C0"/>
                </a:solidFill>
                <a:latin typeface="+mn-lt"/>
              </a:rPr>
              <a:t>«О бюджете Буинского муниципального района на 2026 год и на плановый период 2027 и 20</a:t>
            </a:r>
            <a:r>
              <a:rPr lang="en-US" sz="3600" b="0" dirty="0" smtClean="0">
                <a:solidFill>
                  <a:srgbClr val="0070C0"/>
                </a:solidFill>
                <a:latin typeface="+mn-lt"/>
              </a:rPr>
              <a:t>2</a:t>
            </a:r>
            <a:r>
              <a:rPr lang="ru-RU" sz="3600" b="0" dirty="0" smtClean="0">
                <a:solidFill>
                  <a:srgbClr val="0070C0"/>
                </a:solidFill>
                <a:latin typeface="+mn-lt"/>
              </a:rPr>
              <a:t>8 годов»</a:t>
            </a:r>
            <a:endParaRPr lang="ru-RU" sz="36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4D6C44E9-A591-464D-A237-D2956A13563D}" type="slidenum">
              <a:rPr lang="ru-RU" altLang="ru-RU" smtClean="0"/>
              <a:pPr eaLnBrk="1" hangingPunct="1">
                <a:defRPr/>
              </a:pPr>
              <a:t>1</a:t>
            </a:fld>
            <a:endParaRPr lang="ru-RU" altLang="ru-RU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5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5" y="0"/>
            <a:ext cx="82089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Прогноз социально-экономического развития бюджета на 202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 и плановый период 202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-202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годов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822337"/>
              </p:ext>
            </p:extLst>
          </p:nvPr>
        </p:nvGraphicFramePr>
        <p:xfrm>
          <a:off x="467544" y="1340769"/>
          <a:ext cx="8208915" cy="45365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060">
                  <a:extLst>
                    <a:ext uri="{9D8B030D-6E8A-4147-A177-3AD203B41FA5}">
                      <a16:colId xmlns:a16="http://schemas.microsoft.com/office/drawing/2014/main" xmlns="" val="3702174047"/>
                    </a:ext>
                  </a:extLst>
                </a:gridCol>
                <a:gridCol w="2546685">
                  <a:extLst>
                    <a:ext uri="{9D8B030D-6E8A-4147-A177-3AD203B41FA5}">
                      <a16:colId xmlns:a16="http://schemas.microsoft.com/office/drawing/2014/main" xmlns="" val="3831161969"/>
                    </a:ext>
                  </a:extLst>
                </a:gridCol>
                <a:gridCol w="555288">
                  <a:extLst>
                    <a:ext uri="{9D8B030D-6E8A-4147-A177-3AD203B41FA5}">
                      <a16:colId xmlns:a16="http://schemas.microsoft.com/office/drawing/2014/main" xmlns="" val="1233728486"/>
                    </a:ext>
                  </a:extLst>
                </a:gridCol>
                <a:gridCol w="767147">
                  <a:extLst>
                    <a:ext uri="{9D8B030D-6E8A-4147-A177-3AD203B41FA5}">
                      <a16:colId xmlns:a16="http://schemas.microsoft.com/office/drawing/2014/main" xmlns="" val="360674943"/>
                    </a:ext>
                  </a:extLst>
                </a:gridCol>
                <a:gridCol w="767147">
                  <a:extLst>
                    <a:ext uri="{9D8B030D-6E8A-4147-A177-3AD203B41FA5}">
                      <a16:colId xmlns:a16="http://schemas.microsoft.com/office/drawing/2014/main" xmlns="" val="48441388"/>
                    </a:ext>
                  </a:extLst>
                </a:gridCol>
                <a:gridCol w="767147">
                  <a:extLst>
                    <a:ext uri="{9D8B030D-6E8A-4147-A177-3AD203B41FA5}">
                      <a16:colId xmlns:a16="http://schemas.microsoft.com/office/drawing/2014/main" xmlns="" val="3304496787"/>
                    </a:ext>
                  </a:extLst>
                </a:gridCol>
                <a:gridCol w="767147">
                  <a:extLst>
                    <a:ext uri="{9D8B030D-6E8A-4147-A177-3AD203B41FA5}">
                      <a16:colId xmlns:a16="http://schemas.microsoft.com/office/drawing/2014/main" xmlns="" val="2004432445"/>
                    </a:ext>
                  </a:extLst>
                </a:gridCol>
                <a:gridCol w="767147">
                  <a:extLst>
                    <a:ext uri="{9D8B030D-6E8A-4147-A177-3AD203B41FA5}">
                      <a16:colId xmlns:a16="http://schemas.microsoft.com/office/drawing/2014/main" xmlns="" val="4050801602"/>
                    </a:ext>
                  </a:extLst>
                </a:gridCol>
                <a:gridCol w="767147">
                  <a:extLst>
                    <a:ext uri="{9D8B030D-6E8A-4147-A177-3AD203B41FA5}">
                      <a16:colId xmlns:a16="http://schemas.microsoft.com/office/drawing/2014/main" xmlns="" val="3288051596"/>
                    </a:ext>
                  </a:extLst>
                </a:gridCol>
              </a:tblGrid>
              <a:tr h="2957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Единица измерения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2027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2028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614578"/>
                  </a:ext>
                </a:extLst>
              </a:tr>
              <a:tr h="4284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Отчет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Отчет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Оценка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19155917"/>
                  </a:ext>
                </a:extLst>
              </a:tr>
              <a:tr h="3416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1.20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Денежные доходы на душу населения (в среднем за месяц)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рублей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31 941.80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36 528.20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40 810.77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44 040.00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46 800.00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50 100.00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9156202"/>
                  </a:ext>
                </a:extLst>
              </a:tr>
              <a:tr h="2957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1.20.1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111.83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114.36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111.72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107.91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106.27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107.05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7515635"/>
                  </a:ext>
                </a:extLst>
              </a:tr>
              <a:tr h="2957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Реальные денежные доходы населения, 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105.43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105.50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102.22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102.38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102.18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102.93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37182560"/>
                  </a:ext>
                </a:extLst>
              </a:tr>
              <a:tr h="4860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1.22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Поступление налоговых и неналоговых платежей в местный бюджет - всего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741 160.30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928 971.50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828 247.70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870 602.50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926 692.90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973 954.20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32601937"/>
                  </a:ext>
                </a:extLst>
              </a:tr>
              <a:tr h="2957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в том числе: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8510094"/>
                  </a:ext>
                </a:extLst>
              </a:tr>
              <a:tr h="2957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1.22.1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от малых и средних предприятий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438 766.90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549 022.15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490 322.64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515 631.52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547 675.50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575 606.95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5284969"/>
                  </a:ext>
                </a:extLst>
              </a:tr>
              <a:tr h="2957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1.23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налог на доходы физических лиц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596 754.00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703 255.20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819 292.00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852 064.00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886 146.30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921 592.00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892683"/>
                  </a:ext>
                </a:extLst>
              </a:tr>
              <a:tr h="7241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1.23.1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113.50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117.85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116.50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5625726"/>
                  </a:ext>
                </a:extLst>
              </a:tr>
              <a:tr h="2957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1.24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Численность зарегистрированных безработных (на конец периода)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человек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31.00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38.00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6437731"/>
                  </a:ext>
                </a:extLst>
              </a:tr>
              <a:tr h="4860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1.25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Уровень зарегистрированной безработицы (на конец периода)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0.14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0.17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0.18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0.19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0.19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0.19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14973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70381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237288"/>
            <a:ext cx="1901825" cy="47625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2EAC3D81-3420-4A6E-8D16-6D42555C2965}" type="slidenum">
              <a:rPr lang="ru-RU" altLang="ru-RU" smtClean="0"/>
              <a:pPr eaLnBrk="1" hangingPunct="1">
                <a:defRPr/>
              </a:pPr>
              <a:t>11</a:t>
            </a:fld>
            <a:endParaRPr lang="ru-RU" altLang="ru-RU" smtClean="0"/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0" y="115888"/>
            <a:ext cx="9144000" cy="1084262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Структура налоговых и неналоговых доходов консолидированного бюджета </a:t>
            </a:r>
            <a:r>
              <a:rPr lang="ru-RU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Буинского </a:t>
            </a:r>
            <a:r>
              <a:rPr lang="ru-RU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муниципального района на </a:t>
            </a:r>
            <a:r>
              <a:rPr lang="ru-RU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6</a:t>
            </a:r>
            <a:r>
              <a:rPr lang="ru-RU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 и плановый период </a:t>
            </a:r>
            <a:r>
              <a:rPr lang="ru-RU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7</a:t>
            </a:r>
            <a:r>
              <a:rPr lang="ru-RU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-202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8</a:t>
            </a:r>
            <a:r>
              <a:rPr lang="ru-RU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годов </a:t>
            </a:r>
            <a:endParaRPr lang="en-US" sz="20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7732966"/>
              </p:ext>
            </p:extLst>
          </p:nvPr>
        </p:nvGraphicFramePr>
        <p:xfrm>
          <a:off x="514350" y="1196975"/>
          <a:ext cx="8202613" cy="5661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260759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4D7269CB-9272-4B7C-BED9-23B119A8EF5D}" type="slidenum">
              <a:rPr lang="ru-RU" altLang="ru-RU" smtClean="0"/>
              <a:pPr eaLnBrk="1" hangingPunct="1">
                <a:defRPr/>
              </a:pPr>
              <a:t>12</a:t>
            </a:fld>
            <a:endParaRPr lang="ru-RU" altLang="ru-RU" smtClean="0"/>
          </a:p>
        </p:txBody>
      </p:sp>
      <p:graphicFrame>
        <p:nvGraphicFramePr>
          <p:cNvPr id="2" name="Содержимое 5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340563963"/>
              </p:ext>
            </p:extLst>
          </p:nvPr>
        </p:nvGraphicFramePr>
        <p:xfrm>
          <a:off x="374650" y="1576388"/>
          <a:ext cx="8569325" cy="497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Текст 2"/>
          <p:cNvSpPr txBox="1">
            <a:spLocks/>
          </p:cNvSpPr>
          <p:nvPr/>
        </p:nvSpPr>
        <p:spPr>
          <a:xfrm>
            <a:off x="514350" y="46038"/>
            <a:ext cx="8088313" cy="11938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Прогноз поступления НДФЛ в консолидированный бюджет </a:t>
            </a:r>
            <a:b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Буинского муниципального района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 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6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 и плановый период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</a:t>
            </a:r>
            <a:r>
              <a:rPr lang="en-US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7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8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годов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06F3F2CF-9349-47AB-800C-066955CFFDE4}" type="slidenum">
              <a:rPr lang="ru-RU" altLang="ru-RU" smtClean="0"/>
              <a:pPr eaLnBrk="1" hangingPunct="1">
                <a:defRPr/>
              </a:pPr>
              <a:t>13</a:t>
            </a:fld>
            <a:endParaRPr lang="ru-RU" altLang="ru-RU" smtClean="0"/>
          </a:p>
        </p:txBody>
      </p:sp>
      <p:graphicFrame>
        <p:nvGraphicFramePr>
          <p:cNvPr id="2" name="Содержимое 5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524663767"/>
              </p:ext>
            </p:extLst>
          </p:nvPr>
        </p:nvGraphicFramePr>
        <p:xfrm>
          <a:off x="250825" y="1412875"/>
          <a:ext cx="8569325" cy="4970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Текст 2"/>
          <p:cNvSpPr txBox="1">
            <a:spLocks/>
          </p:cNvSpPr>
          <p:nvPr/>
        </p:nvSpPr>
        <p:spPr>
          <a:xfrm>
            <a:off x="514350" y="46038"/>
            <a:ext cx="8088313" cy="11938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Прогноз поступления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земельного налога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 консолидированный бюджет </a:t>
            </a:r>
            <a:b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Буинского муниципального района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 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6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 и плановый период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7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8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годов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281B8C5E-5020-487F-AEEC-7DAB17DF792D}" type="slidenum">
              <a:rPr lang="ru-RU" altLang="ru-RU" smtClean="0"/>
              <a:pPr eaLnBrk="1" hangingPunct="1">
                <a:defRPr/>
              </a:pPr>
              <a:t>14</a:t>
            </a:fld>
            <a:endParaRPr lang="ru-RU" altLang="ru-RU" smtClean="0"/>
          </a:p>
        </p:txBody>
      </p:sp>
      <p:graphicFrame>
        <p:nvGraphicFramePr>
          <p:cNvPr id="2" name="Содержимое 5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896008167"/>
              </p:ext>
            </p:extLst>
          </p:nvPr>
        </p:nvGraphicFramePr>
        <p:xfrm>
          <a:off x="274638" y="1239838"/>
          <a:ext cx="8567737" cy="5141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Текст 2"/>
          <p:cNvSpPr txBox="1">
            <a:spLocks/>
          </p:cNvSpPr>
          <p:nvPr/>
        </p:nvSpPr>
        <p:spPr>
          <a:xfrm>
            <a:off x="514350" y="46038"/>
            <a:ext cx="8088313" cy="11938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Прогноз поступления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налогов на совокупный доход в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консолидированный бюджет </a:t>
            </a:r>
            <a:b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Буинского муниципального района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 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6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 и плановый период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7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8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годов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BE89D2ED-DEB5-4C18-B5AA-962F3F0009BD}" type="slidenum">
              <a:rPr lang="ru-RU" altLang="ru-RU" smtClean="0"/>
              <a:pPr eaLnBrk="1" hangingPunct="1">
                <a:defRPr/>
              </a:pPr>
              <a:t>15</a:t>
            </a:fld>
            <a:endParaRPr lang="ru-RU" altLang="ru-RU" smtClean="0"/>
          </a:p>
        </p:txBody>
      </p:sp>
      <p:graphicFrame>
        <p:nvGraphicFramePr>
          <p:cNvPr id="2" name="Содержимое 5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978260038"/>
              </p:ext>
            </p:extLst>
          </p:nvPr>
        </p:nvGraphicFramePr>
        <p:xfrm>
          <a:off x="250825" y="1412875"/>
          <a:ext cx="8569325" cy="4970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Текст 2"/>
          <p:cNvSpPr txBox="1">
            <a:spLocks/>
          </p:cNvSpPr>
          <p:nvPr/>
        </p:nvSpPr>
        <p:spPr>
          <a:xfrm>
            <a:off x="514350" y="46038"/>
            <a:ext cx="8088313" cy="11938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Прогноз поступления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налога на имущество физических лиц в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консолидированный бюджет </a:t>
            </a:r>
            <a:b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Буинского муниципального района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 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6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 и плановый период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</a:t>
            </a:r>
            <a:r>
              <a:rPr lang="en-US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7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8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годов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31B752C-63F3-4AD1-9865-B2B722FE32EA}" type="slidenum">
              <a:rPr lang="ru-RU" altLang="ru-RU" smtClean="0"/>
              <a:pPr eaLnBrk="1" hangingPunct="1">
                <a:defRPr/>
              </a:pPr>
              <a:t>16</a:t>
            </a:fld>
            <a:endParaRPr lang="ru-RU" altLang="ru-RU" smtClean="0"/>
          </a:p>
        </p:txBody>
      </p:sp>
      <p:graphicFrame>
        <p:nvGraphicFramePr>
          <p:cNvPr id="2" name="Содержимое 5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214071230"/>
              </p:ext>
            </p:extLst>
          </p:nvPr>
        </p:nvGraphicFramePr>
        <p:xfrm>
          <a:off x="250825" y="1412875"/>
          <a:ext cx="8569325" cy="4970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Текст 2"/>
          <p:cNvSpPr txBox="1">
            <a:spLocks/>
          </p:cNvSpPr>
          <p:nvPr/>
        </p:nvSpPr>
        <p:spPr>
          <a:xfrm>
            <a:off x="514350" y="46038"/>
            <a:ext cx="8088313" cy="11938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Прогноз поступления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акцизов на нефтепродукты  в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консолидированный бюджет </a:t>
            </a:r>
            <a:b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Буинского муниципального района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 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6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 и плановый период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</a:t>
            </a:r>
            <a:r>
              <a:rPr lang="en-US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7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8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годов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2A85F40C-19FB-4D13-8E62-A7CD39DC9206}" type="slidenum">
              <a:rPr lang="ru-RU" altLang="ru-RU" smtClean="0"/>
              <a:pPr eaLnBrk="1" hangingPunct="1">
                <a:defRPr/>
              </a:pPr>
              <a:t>17</a:t>
            </a:fld>
            <a:endParaRPr lang="ru-RU" altLang="ru-RU" smtClean="0"/>
          </a:p>
        </p:txBody>
      </p:sp>
      <p:graphicFrame>
        <p:nvGraphicFramePr>
          <p:cNvPr id="2" name="Содержимое 5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590544628"/>
              </p:ext>
            </p:extLst>
          </p:nvPr>
        </p:nvGraphicFramePr>
        <p:xfrm>
          <a:off x="250825" y="1412875"/>
          <a:ext cx="8569325" cy="4970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Текст 2"/>
          <p:cNvSpPr txBox="1">
            <a:spLocks/>
          </p:cNvSpPr>
          <p:nvPr/>
        </p:nvSpPr>
        <p:spPr>
          <a:xfrm>
            <a:off x="514350" y="46038"/>
            <a:ext cx="8088313" cy="11938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Прогноз поступления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неналоговых доходов в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консолидированный бюджет </a:t>
            </a:r>
            <a:b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Буинского муниципального района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 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6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 и плановый период 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7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-202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8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годов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dirty="0" smtClean="0"/>
              <a:t>Прогноз выделения средств из республиканского бюджета в бюджет  Буинского </a:t>
            </a:r>
            <a:r>
              <a:rPr lang="ru-RU" sz="2000" dirty="0"/>
              <a:t>муниципального района </a:t>
            </a:r>
            <a:br>
              <a:rPr lang="ru-RU" sz="2000" dirty="0"/>
            </a:br>
            <a:r>
              <a:rPr lang="ru-RU" sz="2000" dirty="0"/>
              <a:t>на </a:t>
            </a:r>
            <a:r>
              <a:rPr lang="ru-RU" sz="2000" dirty="0" smtClean="0"/>
              <a:t>2026 </a:t>
            </a:r>
            <a:r>
              <a:rPr lang="ru-RU" sz="2000" dirty="0"/>
              <a:t>год и плановый период </a:t>
            </a:r>
            <a:r>
              <a:rPr lang="ru-RU" sz="2000" dirty="0" smtClean="0"/>
              <a:t>2027-20</a:t>
            </a:r>
            <a:r>
              <a:rPr lang="en-US" sz="2000" dirty="0" smtClean="0"/>
              <a:t>2</a:t>
            </a:r>
            <a:r>
              <a:rPr lang="ru-RU" sz="2000" dirty="0" smtClean="0"/>
              <a:t>8 </a:t>
            </a:r>
            <a:r>
              <a:rPr lang="ru-RU" sz="2000" dirty="0"/>
              <a:t>годов </a:t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3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3419206"/>
              </p:ext>
            </p:extLst>
          </p:nvPr>
        </p:nvGraphicFramePr>
        <p:xfrm>
          <a:off x="107950" y="1268413"/>
          <a:ext cx="8928100" cy="5040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C9A5503A-33C8-4A08-8BC1-AF6F67A3202A}" type="slidenum">
              <a:rPr lang="ru-RU" altLang="ru-RU" smtClean="0"/>
              <a:pPr eaLnBrk="1" hangingPunct="1">
                <a:defRPr/>
              </a:pPr>
              <a:t>18</a:t>
            </a:fld>
            <a:endParaRPr lang="ru-RU" altLang="ru-RU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9925" y="6381750"/>
            <a:ext cx="1901825" cy="47625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2D2B23E-3F86-469E-8DD9-C03180E803D0}" type="slidenum">
              <a:rPr lang="ru-RU" altLang="ru-RU" smtClean="0"/>
              <a:pPr eaLnBrk="1" hangingPunct="1">
                <a:defRPr/>
              </a:pPr>
              <a:t>19</a:t>
            </a:fld>
            <a:endParaRPr lang="ru-RU" altLang="ru-RU" smtClean="0"/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452438" y="333375"/>
            <a:ext cx="8088312" cy="1087438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ru-RU" b="1" dirty="0">
                <a:solidFill>
                  <a:schemeClr val="tx2"/>
                </a:solidFill>
              </a:rPr>
              <a:t>Индексы-дефляторы для формирования консолидированного бюджета Буинского муниципального района </a:t>
            </a:r>
            <a:r>
              <a:rPr lang="ru-RU" b="1" dirty="0" smtClean="0">
                <a:solidFill>
                  <a:schemeClr val="tx2"/>
                </a:solidFill>
              </a:rPr>
              <a:t>на 2026 </a:t>
            </a:r>
            <a:r>
              <a:rPr lang="ru-RU" b="1" dirty="0">
                <a:solidFill>
                  <a:schemeClr val="tx2"/>
                </a:solidFill>
              </a:rPr>
              <a:t>год и плановый период </a:t>
            </a:r>
            <a:r>
              <a:rPr lang="ru-RU" b="1" dirty="0" smtClean="0">
                <a:solidFill>
                  <a:schemeClr val="tx2"/>
                </a:solidFill>
              </a:rPr>
              <a:t>2027-20</a:t>
            </a:r>
            <a:r>
              <a:rPr lang="en-US" b="1" dirty="0" smtClean="0">
                <a:solidFill>
                  <a:schemeClr val="tx2"/>
                </a:solidFill>
              </a:rPr>
              <a:t>2</a:t>
            </a:r>
            <a:r>
              <a:rPr lang="ru-RU" b="1" dirty="0">
                <a:solidFill>
                  <a:schemeClr val="tx2"/>
                </a:solidFill>
              </a:rPr>
              <a:t>8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</a:rPr>
              <a:t>годов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275191"/>
              </p:ext>
            </p:extLst>
          </p:nvPr>
        </p:nvGraphicFramePr>
        <p:xfrm>
          <a:off x="179513" y="1237281"/>
          <a:ext cx="8662919" cy="485601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8141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95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660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731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01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Наименование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2026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2027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20</a:t>
                      </a:r>
                      <a:r>
                        <a:rPr lang="en-US" sz="1400" kern="1200" dirty="0" smtClean="0">
                          <a:effectLst/>
                        </a:rPr>
                        <a:t>2</a:t>
                      </a:r>
                      <a:r>
                        <a:rPr lang="ru-RU" sz="1400" kern="1200" dirty="0" smtClean="0">
                          <a:effectLst/>
                        </a:rPr>
                        <a:t>8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03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Заработная</a:t>
                      </a:r>
                      <a:r>
                        <a:rPr lang="ru-RU" sz="1400" baseline="0" dirty="0" smtClean="0">
                          <a:effectLst/>
                        </a:rPr>
                        <a:t> плата отдельных категорий работников бюджетной сферы (обозначенных в Указах Президента РФ )</a:t>
                      </a:r>
                      <a:endParaRPr lang="ru-RU" sz="1400" dirty="0" smtClean="0">
                        <a:effectLst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В соответствии с Указам</a:t>
                      </a:r>
                      <a:r>
                        <a:rPr lang="ru-RU" sz="1400" kern="1200" baseline="0" dirty="0" smtClean="0">
                          <a:effectLst/>
                        </a:rPr>
                        <a:t> Президента РФ от 07.05.2012г. №597, от 01.06.2012г. №761,от 28.12.2012г. №1688</a:t>
                      </a:r>
                      <a:endParaRPr lang="ru-RU" sz="1400" kern="1200" dirty="0" smtClean="0">
                        <a:effectLst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77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Публичные обязательства, продукты питания,</a:t>
                      </a:r>
                      <a:r>
                        <a:rPr lang="ru-RU" sz="1400" baseline="0" dirty="0" smtClean="0">
                          <a:effectLst/>
                        </a:rPr>
                        <a:t> медикаменты 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01.01.2026 на 4,0%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01.01.2027 на 4,</a:t>
                      </a:r>
                      <a:r>
                        <a:rPr lang="en-US" sz="1400" dirty="0" smtClean="0">
                          <a:effectLst/>
                        </a:rPr>
                        <a:t>0</a:t>
                      </a:r>
                      <a:r>
                        <a:rPr lang="ru-RU" sz="1400" dirty="0" smtClean="0">
                          <a:effectLst/>
                        </a:rPr>
                        <a:t>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01.01.20</a:t>
                      </a:r>
                      <a:r>
                        <a:rPr lang="en-US" sz="1400" dirty="0" smtClean="0">
                          <a:effectLst/>
                        </a:rPr>
                        <a:t>2</a:t>
                      </a:r>
                      <a:r>
                        <a:rPr lang="ru-RU" sz="1400" dirty="0" smtClean="0">
                          <a:effectLst/>
                        </a:rPr>
                        <a:t>8 на 4,</a:t>
                      </a:r>
                      <a:r>
                        <a:rPr lang="en-US" sz="1400" dirty="0" smtClean="0">
                          <a:effectLst/>
                        </a:rPr>
                        <a:t>0</a:t>
                      </a:r>
                      <a:r>
                        <a:rPr lang="ru-RU" sz="1400" dirty="0" smtClean="0">
                          <a:effectLst/>
                        </a:rPr>
                        <a:t>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0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Стипендии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01.09.2026 на 4,0%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</a:t>
                      </a:r>
                      <a:r>
                        <a:rPr lang="en-US" sz="1400" dirty="0" smtClean="0">
                          <a:effectLst/>
                        </a:rPr>
                        <a:t>09</a:t>
                      </a:r>
                      <a:r>
                        <a:rPr lang="ru-RU" sz="1400" dirty="0" smtClean="0">
                          <a:effectLst/>
                        </a:rPr>
                        <a:t>.2027 на 4,</a:t>
                      </a:r>
                      <a:r>
                        <a:rPr lang="en-US" sz="1400" dirty="0" smtClean="0">
                          <a:effectLst/>
                        </a:rPr>
                        <a:t>0</a:t>
                      </a:r>
                      <a:r>
                        <a:rPr lang="ru-RU" sz="1400" dirty="0" smtClean="0">
                          <a:effectLst/>
                        </a:rPr>
                        <a:t>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</a:t>
                      </a:r>
                      <a:r>
                        <a:rPr lang="en-US" sz="1400" dirty="0" smtClean="0">
                          <a:effectLst/>
                        </a:rPr>
                        <a:t>09</a:t>
                      </a:r>
                      <a:r>
                        <a:rPr lang="ru-RU" sz="1400" dirty="0" smtClean="0">
                          <a:effectLst/>
                        </a:rPr>
                        <a:t>.20</a:t>
                      </a:r>
                      <a:r>
                        <a:rPr lang="en-US" sz="1400" dirty="0" smtClean="0">
                          <a:effectLst/>
                        </a:rPr>
                        <a:t>2</a:t>
                      </a:r>
                      <a:r>
                        <a:rPr lang="ru-RU" sz="1400" dirty="0" smtClean="0">
                          <a:effectLst/>
                        </a:rPr>
                        <a:t>8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на 4,</a:t>
                      </a:r>
                      <a:r>
                        <a:rPr lang="en-US" sz="1400" dirty="0" smtClean="0">
                          <a:effectLst/>
                        </a:rPr>
                        <a:t>0</a:t>
                      </a:r>
                      <a:r>
                        <a:rPr lang="ru-RU" sz="1400" dirty="0" smtClean="0">
                          <a:effectLst/>
                        </a:rPr>
                        <a:t>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2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Коммунальные услуги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01.07.2026 на 10,2%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01.07.2027 на 7,7%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01.07.2028 на 5,6%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2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Продукты питания,</a:t>
                      </a:r>
                      <a:r>
                        <a:rPr lang="ru-RU" sz="14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медикаменты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01.01.2026 на 4,0%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01.01.2027 на 4,0%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 01.01.2028 на 4,0%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84400200"/>
                  </a:ext>
                </a:extLst>
              </a:tr>
              <a:tr h="312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Остальные расходы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На уровне 2025 г.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На уровне 2025 г.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На уровне 2025 г.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2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 txBox="1">
            <a:spLocks noGrp="1"/>
          </p:cNvSpPr>
          <p:nvPr>
            <p:ph sz="quarter" idx="1"/>
          </p:nvPr>
        </p:nvSpPr>
        <p:spPr>
          <a:xfrm>
            <a:off x="566682" y="1040247"/>
            <a:ext cx="80648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(от </a:t>
            </a:r>
            <a:r>
              <a:rPr kumimoji="0" lang="ru-R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таронормандского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bougette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– кошель, сумка, кожаный мешок) – форма образования и расходования денежных средств, предназначенных для финансового обеспечения задач и функций государства и местного 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самоуправления.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Лента лицом вниз 3"/>
          <p:cNvSpPr/>
          <p:nvPr/>
        </p:nvSpPr>
        <p:spPr>
          <a:xfrm>
            <a:off x="1583277" y="168881"/>
            <a:ext cx="5472608" cy="703664"/>
          </a:xfrm>
          <a:prstGeom prst="ribbon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такое  бюджет ?</a:t>
            </a:r>
            <a:endParaRPr lang="ru-RU" sz="16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8853" y="2145816"/>
            <a:ext cx="2659005" cy="1600438"/>
          </a:xfrm>
          <a:prstGeom prst="rect">
            <a:avLst/>
          </a:prstGeom>
          <a:blipFill>
            <a:blip r:embed="rId3">
              <a:alphaModFix amt="8000"/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поступающие в бюджет денежные средства (налоги юридических и физических лиц, административные платежи и сборы, безвозмездные поступления</a:t>
            </a: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19220" y="2154362"/>
            <a:ext cx="318041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выплачиваемые из бюджета денежные средства (социальные выплаты населению, содержание муниципальных учреждений (образование,  культура и другие),  капитальное строительство и другие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)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7467" y="4000063"/>
            <a:ext cx="2088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Превышение доходов над расходами образует положительный остаток бюджета 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ПРОФИЦИТ</a:t>
            </a: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19220" y="3955782"/>
            <a:ext cx="2520280" cy="1169551"/>
          </a:xfrm>
          <a:prstGeom prst="rect">
            <a:avLst/>
          </a:prstGeom>
          <a:blipFill>
            <a:blip r:embed="rId3">
              <a:alphaModFix amt="8000"/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Если расходная часть бюджета превышает доходную, то бюджет формируется с 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ДЕФИЦИТОМ</a:t>
            </a: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лево 7"/>
          <p:cNvSpPr/>
          <p:nvPr/>
        </p:nvSpPr>
        <p:spPr>
          <a:xfrm>
            <a:off x="2915816" y="4460432"/>
            <a:ext cx="720080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4608703" y="4460432"/>
            <a:ext cx="57606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17603" y="5589240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Сбалансированность бюджета по доходам и расходам – основополагающее требование, предъявляемое к органам, составляющим и утверждающим бюджет.</a:t>
            </a: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78891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46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740330ED-C007-4933-A4F4-7AF75817E2BF}" type="slidenum">
              <a:rPr lang="ru-RU" altLang="ru-RU" smtClean="0"/>
              <a:pPr eaLnBrk="1" hangingPunct="1">
                <a:defRPr/>
              </a:pPr>
              <a:t>20</a:t>
            </a:fld>
            <a:endParaRPr lang="ru-RU" altLang="ru-RU" smtClean="0"/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514350" y="46038"/>
            <a:ext cx="8088313" cy="10795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chemeClr val="tx2"/>
                </a:solidFill>
              </a:rPr>
              <a:t>Первоочередные и социально значимые расходы консолидированного бюджета Буинского муниципального района на </a:t>
            </a:r>
            <a:r>
              <a:rPr lang="ru-RU" sz="2000" b="1" dirty="0" smtClean="0">
                <a:solidFill>
                  <a:schemeClr val="tx2"/>
                </a:solidFill>
              </a:rPr>
              <a:t>2026год </a:t>
            </a:r>
            <a:r>
              <a:rPr lang="ru-RU" sz="2000" b="1" dirty="0">
                <a:solidFill>
                  <a:schemeClr val="tx2"/>
                </a:solidFill>
              </a:rPr>
              <a:t>и плановый период </a:t>
            </a:r>
            <a:r>
              <a:rPr lang="ru-RU" sz="2000" b="1" dirty="0" smtClean="0">
                <a:solidFill>
                  <a:schemeClr val="tx2"/>
                </a:solidFill>
              </a:rPr>
              <a:t>2027-20</a:t>
            </a:r>
            <a:r>
              <a:rPr lang="en-US" sz="2000" b="1" dirty="0" smtClean="0">
                <a:solidFill>
                  <a:schemeClr val="tx2"/>
                </a:solidFill>
              </a:rPr>
              <a:t>2</a:t>
            </a:r>
            <a:r>
              <a:rPr lang="ru-RU" sz="2000" b="1" dirty="0">
                <a:solidFill>
                  <a:schemeClr val="tx2"/>
                </a:solidFill>
              </a:rPr>
              <a:t>8</a:t>
            </a:r>
            <a:r>
              <a:rPr lang="ru-RU" sz="2000" b="1" dirty="0" smtClean="0">
                <a:solidFill>
                  <a:schemeClr val="tx2"/>
                </a:solidFill>
              </a:rPr>
              <a:t> </a:t>
            </a:r>
            <a:r>
              <a:rPr lang="ru-RU" sz="2000" b="1" dirty="0">
                <a:solidFill>
                  <a:schemeClr val="tx2"/>
                </a:solidFill>
              </a:rPr>
              <a:t>годов </a:t>
            </a:r>
          </a:p>
        </p:txBody>
      </p:sp>
      <p:graphicFrame>
        <p:nvGraphicFramePr>
          <p:cNvPr id="2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1195004"/>
              </p:ext>
            </p:extLst>
          </p:nvPr>
        </p:nvGraphicFramePr>
        <p:xfrm>
          <a:off x="514350" y="1268413"/>
          <a:ext cx="7874000" cy="5329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46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29102" y="107298"/>
            <a:ext cx="8302823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400" dirty="0" smtClean="0">
                <a:solidFill>
                  <a:schemeClr val="folHlink"/>
                </a:solidFill>
                <a:latin typeface="Arial" charset="0"/>
              </a:rPr>
              <a:t>Расходы  консолидированного бюджета </a:t>
            </a:r>
            <a:r>
              <a:rPr lang="ru-RU" sz="2400" dirty="0">
                <a:solidFill>
                  <a:schemeClr val="folHlink"/>
                </a:solidFill>
                <a:latin typeface="Arial" charset="0"/>
              </a:rPr>
              <a:t>Буинского муниципального района на </a:t>
            </a:r>
            <a:r>
              <a:rPr lang="ru-RU" sz="2400" dirty="0" smtClean="0">
                <a:solidFill>
                  <a:schemeClr val="folHlink"/>
                </a:solidFill>
                <a:latin typeface="Arial" charset="0"/>
              </a:rPr>
              <a:t>2026 </a:t>
            </a:r>
            <a:r>
              <a:rPr lang="ru-RU" sz="2400" dirty="0">
                <a:solidFill>
                  <a:schemeClr val="folHlink"/>
                </a:solidFill>
                <a:latin typeface="Arial" charset="0"/>
              </a:rPr>
              <a:t>год и плановый период </a:t>
            </a:r>
            <a:r>
              <a:rPr lang="ru-RU" sz="2400" dirty="0" smtClean="0">
                <a:solidFill>
                  <a:schemeClr val="folHlink"/>
                </a:solidFill>
                <a:latin typeface="Arial" charset="0"/>
              </a:rPr>
              <a:t>2027-20</a:t>
            </a:r>
            <a:r>
              <a:rPr lang="en-US" sz="2400" dirty="0" smtClean="0">
                <a:solidFill>
                  <a:schemeClr val="folHlink"/>
                </a:solidFill>
                <a:latin typeface="Arial" charset="0"/>
              </a:rPr>
              <a:t>2</a:t>
            </a:r>
            <a:r>
              <a:rPr lang="ru-RU" sz="2400" dirty="0" smtClean="0">
                <a:solidFill>
                  <a:schemeClr val="folHlink"/>
                </a:solidFill>
                <a:latin typeface="Arial" charset="0"/>
              </a:rPr>
              <a:t>8 </a:t>
            </a:r>
            <a:r>
              <a:rPr lang="ru-RU" sz="2400" dirty="0">
                <a:solidFill>
                  <a:schemeClr val="folHlink"/>
                </a:solidFill>
                <a:latin typeface="Arial" charset="0"/>
              </a:rPr>
              <a:t>годов                                                                                </a:t>
            </a:r>
            <a:r>
              <a:rPr lang="ru-RU" sz="2400" dirty="0" smtClean="0">
                <a:solidFill>
                  <a:schemeClr val="folHlink"/>
                </a:solidFill>
                <a:latin typeface="Arial" charset="0"/>
              </a:rPr>
              <a:t>                             </a:t>
            </a:r>
            <a:r>
              <a:rPr lang="ru-RU" sz="2000" dirty="0" err="1" smtClean="0">
                <a:solidFill>
                  <a:schemeClr val="folHlink"/>
                </a:solidFill>
                <a:latin typeface="Arial" charset="0"/>
              </a:rPr>
              <a:t>тыс.руб</a:t>
            </a:r>
            <a:r>
              <a:rPr lang="ru-RU" sz="2000" dirty="0">
                <a:solidFill>
                  <a:schemeClr val="folHlink"/>
                </a:solidFill>
                <a:latin typeface="Arial" charset="0"/>
              </a:rPr>
              <a:t>.</a:t>
            </a:r>
          </a:p>
        </p:txBody>
      </p:sp>
      <p:graphicFrame>
        <p:nvGraphicFramePr>
          <p:cNvPr id="239619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246573237"/>
              </p:ext>
            </p:extLst>
          </p:nvPr>
        </p:nvGraphicFramePr>
        <p:xfrm>
          <a:off x="179388" y="1773238"/>
          <a:ext cx="8713787" cy="4221164"/>
        </p:xfrm>
        <a:graphic>
          <a:graphicData uri="http://schemas.openxmlformats.org/drawingml/2006/table">
            <a:tbl>
              <a:tblPr/>
              <a:tblGrid>
                <a:gridCol w="10969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236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127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843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010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Раздел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Наименование расходов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2026г.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2027г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3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Общегосударственные вопросы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159821,33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173498,04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188435,77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02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Национальная оборона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6643,70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7417,00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9457,80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4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03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Правоохранительная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деятельность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8850,20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9576,80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10375,80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04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Национальная экономика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85587,60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228674,50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75375,00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00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05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Жилищно-коммунальное хозяйство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113023,30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98844,20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304105,80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00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06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Охрана окружающей среды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3181,00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3181,00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3181,00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E039BA08-2B2E-403E-BCF9-C2F7C7278E4D}" type="slidenum">
              <a:rPr lang="ru-RU" altLang="ru-RU" smtClean="0"/>
              <a:pPr eaLnBrk="1" hangingPunct="1">
                <a:defRPr/>
              </a:pPr>
              <a:t>21</a:t>
            </a:fld>
            <a:endParaRPr lang="ru-RU" altLang="ru-RU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4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643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34058425"/>
              </p:ext>
            </p:extLst>
          </p:nvPr>
        </p:nvGraphicFramePr>
        <p:xfrm>
          <a:off x="176213" y="1340768"/>
          <a:ext cx="8666162" cy="5200653"/>
        </p:xfrm>
        <a:graphic>
          <a:graphicData uri="http://schemas.openxmlformats.org/drawingml/2006/table">
            <a:tbl>
              <a:tblPr/>
              <a:tblGrid>
                <a:gridCol w="10937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908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01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4503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763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01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Раздел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Наименование расходов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2026г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2027г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8г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19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07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Образование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1575030,00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1698879,00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1831440,20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75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08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Культура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270604,80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291971,00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314747,30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7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09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Здравоохранение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778,70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805,70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828,50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01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Социальная политика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46597,50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47881,20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48993,80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1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11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Физическая культура и спорт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154420,70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166918,30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180059,50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15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14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Межбюджетные трансферты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15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Итого расходов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2424538,83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2727646,74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2967000,47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3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ru-RU" sz="2000" dirty="0" err="1" smtClean="0">
                <a:solidFill>
                  <a:schemeClr val="folHlink"/>
                </a:solidFill>
                <a:latin typeface="Arial" charset="0"/>
              </a:rPr>
              <a:t>тыс.руб</a:t>
            </a:r>
            <a:r>
              <a:rPr lang="ru-RU" sz="2000" dirty="0">
                <a:solidFill>
                  <a:schemeClr val="folHlink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385175" cy="120015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400" dirty="0" smtClean="0"/>
              <a:t>Консолидированный бюджет Буинского муниципального района на 2026 год и плановый период 2027-20</a:t>
            </a:r>
            <a:r>
              <a:rPr lang="en-US" sz="2400" dirty="0" smtClean="0"/>
              <a:t>2</a:t>
            </a:r>
            <a:r>
              <a:rPr lang="ru-RU" sz="2400" dirty="0" smtClean="0"/>
              <a:t>8 годов</a:t>
            </a:r>
            <a:endParaRPr lang="ru-RU" sz="2400" dirty="0"/>
          </a:p>
        </p:txBody>
      </p:sp>
      <p:graphicFrame>
        <p:nvGraphicFramePr>
          <p:cNvPr id="3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0759889"/>
              </p:ext>
            </p:extLst>
          </p:nvPr>
        </p:nvGraphicFramePr>
        <p:xfrm>
          <a:off x="287338" y="1196975"/>
          <a:ext cx="8747125" cy="4768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5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8" name="Google Shape;538;p43"/>
          <p:cNvCxnSpPr/>
          <p:nvPr/>
        </p:nvCxnSpPr>
        <p:spPr>
          <a:xfrm rot="5400000">
            <a:off x="652066" y="2644750"/>
            <a:ext cx="928688" cy="158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540" name="Google Shape;540;p43"/>
          <p:cNvCxnSpPr/>
          <p:nvPr/>
        </p:nvCxnSpPr>
        <p:spPr>
          <a:xfrm rot="5400000">
            <a:off x="1841624" y="2558976"/>
            <a:ext cx="1285875" cy="15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542" name="Google Shape;542;p43"/>
          <p:cNvCxnSpPr/>
          <p:nvPr/>
        </p:nvCxnSpPr>
        <p:spPr>
          <a:xfrm rot="5400000">
            <a:off x="3244354" y="2524398"/>
            <a:ext cx="928688" cy="158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544" name="Google Shape;544;p43"/>
          <p:cNvSpPr/>
          <p:nvPr/>
        </p:nvSpPr>
        <p:spPr>
          <a:xfrm>
            <a:off x="539552" y="2924944"/>
            <a:ext cx="1428750" cy="369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Общегосударственные вопросы</a:t>
            </a:r>
            <a:endParaRPr sz="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5" name="Google Shape;545;p43"/>
          <p:cNvSpPr/>
          <p:nvPr/>
        </p:nvSpPr>
        <p:spPr>
          <a:xfrm>
            <a:off x="1115616" y="2492896"/>
            <a:ext cx="14287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Национальная  оборона</a:t>
            </a:r>
            <a:endParaRPr sz="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6" name="Google Shape;546;p43"/>
          <p:cNvSpPr/>
          <p:nvPr/>
        </p:nvSpPr>
        <p:spPr>
          <a:xfrm>
            <a:off x="1403648" y="3356992"/>
            <a:ext cx="2143125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Национальная безопасность и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правоохранительная деятельность </a:t>
            </a:r>
            <a:endParaRPr dirty="0"/>
          </a:p>
        </p:txBody>
      </p:sp>
      <p:sp>
        <p:nvSpPr>
          <p:cNvPr id="547" name="Google Shape;547;p43"/>
          <p:cNvSpPr/>
          <p:nvPr/>
        </p:nvSpPr>
        <p:spPr>
          <a:xfrm>
            <a:off x="2555776" y="2636912"/>
            <a:ext cx="129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Национальная экономика</a:t>
            </a:r>
            <a:endParaRPr sz="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8" name="Google Shape;548;p43"/>
          <p:cNvSpPr/>
          <p:nvPr/>
        </p:nvSpPr>
        <p:spPr>
          <a:xfrm>
            <a:off x="2339752" y="2996952"/>
            <a:ext cx="2500313" cy="369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Жилищно-коммунальное хозяйство</a:t>
            </a:r>
            <a:endParaRPr sz="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9" name="Google Shape;549;p43"/>
          <p:cNvSpPr/>
          <p:nvPr/>
        </p:nvSpPr>
        <p:spPr>
          <a:xfrm>
            <a:off x="3491880" y="2492896"/>
            <a:ext cx="1643062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Охрана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окружающей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среды</a:t>
            </a:r>
            <a:endParaRPr sz="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550" name="Google Shape;550;p43"/>
          <p:cNvCxnSpPr/>
          <p:nvPr/>
        </p:nvCxnSpPr>
        <p:spPr>
          <a:xfrm rot="5400000">
            <a:off x="4203972" y="2285207"/>
            <a:ext cx="1285875" cy="158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551" name="Google Shape;551;p43"/>
          <p:cNvSpPr/>
          <p:nvPr/>
        </p:nvSpPr>
        <p:spPr>
          <a:xfrm>
            <a:off x="4283968" y="3501008"/>
            <a:ext cx="1162050" cy="23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Образование</a:t>
            </a:r>
            <a:endParaRPr sz="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2" name="Google Shape;552;p43"/>
          <p:cNvSpPr/>
          <p:nvPr/>
        </p:nvSpPr>
        <p:spPr>
          <a:xfrm>
            <a:off x="4860032" y="2780928"/>
            <a:ext cx="13112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Культура,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кинематография</a:t>
            </a:r>
            <a:endParaRPr sz="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553" name="Google Shape;553;p43"/>
          <p:cNvCxnSpPr>
            <a:endCxn id="552" idx="0"/>
          </p:cNvCxnSpPr>
          <p:nvPr/>
        </p:nvCxnSpPr>
        <p:spPr>
          <a:xfrm>
            <a:off x="5508105" y="2075681"/>
            <a:ext cx="7565" cy="70524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554" name="Google Shape;554;p43"/>
          <p:cNvSpPr/>
          <p:nvPr/>
        </p:nvSpPr>
        <p:spPr>
          <a:xfrm>
            <a:off x="5220072" y="3212976"/>
            <a:ext cx="1500188" cy="23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Здравоохранение</a:t>
            </a:r>
            <a:endParaRPr dirty="0"/>
          </a:p>
        </p:txBody>
      </p:sp>
      <p:cxnSp>
        <p:nvCxnSpPr>
          <p:cNvPr id="555" name="Google Shape;555;p43"/>
          <p:cNvCxnSpPr/>
          <p:nvPr/>
        </p:nvCxnSpPr>
        <p:spPr>
          <a:xfrm rot="5400000">
            <a:off x="5619030" y="2035175"/>
            <a:ext cx="928688" cy="158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556" name="Google Shape;556;p43"/>
          <p:cNvCxnSpPr/>
          <p:nvPr/>
        </p:nvCxnSpPr>
        <p:spPr>
          <a:xfrm rot="5400000">
            <a:off x="6445125" y="1713707"/>
            <a:ext cx="428625" cy="158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557" name="Google Shape;557;p43"/>
          <p:cNvSpPr/>
          <p:nvPr/>
        </p:nvSpPr>
        <p:spPr>
          <a:xfrm>
            <a:off x="6084168" y="2780928"/>
            <a:ext cx="1025525" cy="369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Социальная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политика</a:t>
            </a:r>
            <a:endParaRPr sz="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558" name="Google Shape;558;p43"/>
          <p:cNvCxnSpPr/>
          <p:nvPr/>
        </p:nvCxnSpPr>
        <p:spPr>
          <a:xfrm rot="5400000">
            <a:off x="6664572" y="2142332"/>
            <a:ext cx="1285875" cy="158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559" name="Google Shape;559;p43"/>
          <p:cNvSpPr/>
          <p:nvPr/>
        </p:nvSpPr>
        <p:spPr>
          <a:xfrm>
            <a:off x="6516216" y="3284984"/>
            <a:ext cx="1735138" cy="369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Физическая культура и спорт</a:t>
            </a:r>
            <a:endParaRPr sz="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564" name="Google Shape;564;p43"/>
          <p:cNvCxnSpPr/>
          <p:nvPr/>
        </p:nvCxnSpPr>
        <p:spPr>
          <a:xfrm flipH="1">
            <a:off x="7884368" y="2060848"/>
            <a:ext cx="1" cy="63323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565" name="Google Shape;565;p43"/>
          <p:cNvSpPr/>
          <p:nvPr/>
        </p:nvSpPr>
        <p:spPr>
          <a:xfrm>
            <a:off x="7164288" y="2708920"/>
            <a:ext cx="1571625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Межбюджетные трансферты общего характера (дотации)</a:t>
            </a:r>
            <a:endParaRPr sz="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6" name="Google Shape;566;p43"/>
          <p:cNvSpPr/>
          <p:nvPr/>
        </p:nvSpPr>
        <p:spPr>
          <a:xfrm>
            <a:off x="0" y="4005263"/>
            <a:ext cx="9144000" cy="461962"/>
          </a:xfrm>
          <a:prstGeom prst="rect">
            <a:avLst/>
          </a:prstGeom>
          <a:solidFill>
            <a:srgbClr val="67676D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Каждый из разделов классификации имеет перечень подразделов, которые отражают основные направления реализации соответствующей функции.</a:t>
            </a:r>
            <a:endParaRPr dirty="0"/>
          </a:p>
        </p:txBody>
      </p:sp>
      <p:sp>
        <p:nvSpPr>
          <p:cNvPr id="567" name="Google Shape;567;p43"/>
          <p:cNvSpPr/>
          <p:nvPr/>
        </p:nvSpPr>
        <p:spPr>
          <a:xfrm>
            <a:off x="0" y="4643438"/>
            <a:ext cx="5500688" cy="2246312"/>
          </a:xfrm>
          <a:prstGeom prst="rect">
            <a:avLst/>
          </a:prstGeom>
          <a:solidFill>
            <a:srgbClr val="F0A5B0">
              <a:alpha val="29803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Например, в составе </a:t>
            </a:r>
            <a:r>
              <a:rPr lang="ru-RU" sz="14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раздела «</a:t>
            </a:r>
            <a:r>
              <a:rPr lang="ru-RU" sz="1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Образование», в том числе, выделяются: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Дошкольное образование;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Общее образование;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Начальное профессиональное образование;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Среднее профессиональное образование;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Профессиональная подготовка, переподготовка и повышение квалификации;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Высшее и послевузовское профессиональное образование.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568" name="Google Shape;568;p43"/>
          <p:cNvSpPr/>
          <p:nvPr/>
        </p:nvSpPr>
        <p:spPr>
          <a:xfrm>
            <a:off x="5643563" y="4643438"/>
            <a:ext cx="3500437" cy="2308225"/>
          </a:xfrm>
          <a:prstGeom prst="rect">
            <a:avLst/>
          </a:prstGeom>
          <a:solidFill>
            <a:srgbClr val="F0A5B0">
              <a:alpha val="27843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Полный перечень разделов и подразделов классификации расходов бюджетов приведен в статье 21 Бюджетного кодекса Российской Федерации.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83779" y="1451378"/>
            <a:ext cx="7267575" cy="75247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cxnSp>
        <p:nvCxnSpPr>
          <p:cNvPr id="38" name="Google Shape;564;p43"/>
          <p:cNvCxnSpPr/>
          <p:nvPr/>
        </p:nvCxnSpPr>
        <p:spPr>
          <a:xfrm flipH="1">
            <a:off x="6588224" y="2204864"/>
            <a:ext cx="1" cy="63323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9" name="Google Shape;564;p43"/>
          <p:cNvCxnSpPr/>
          <p:nvPr/>
        </p:nvCxnSpPr>
        <p:spPr>
          <a:xfrm>
            <a:off x="4283968" y="2204864"/>
            <a:ext cx="1" cy="34520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40" name="Google Shape;564;p43"/>
          <p:cNvCxnSpPr/>
          <p:nvPr/>
        </p:nvCxnSpPr>
        <p:spPr>
          <a:xfrm>
            <a:off x="3131840" y="2204864"/>
            <a:ext cx="1" cy="48922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41" name="Google Shape;564;p43"/>
          <p:cNvCxnSpPr/>
          <p:nvPr/>
        </p:nvCxnSpPr>
        <p:spPr>
          <a:xfrm>
            <a:off x="1835696" y="2204864"/>
            <a:ext cx="1" cy="34520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" name="Прямоугольник 1"/>
          <p:cNvSpPr/>
          <p:nvPr/>
        </p:nvSpPr>
        <p:spPr>
          <a:xfrm>
            <a:off x="179512" y="284398"/>
            <a:ext cx="80718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Разделы классификации расходов бюджета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Буинского муниципального района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70692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5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5"/>
            <a:ext cx="8647310" cy="6388819"/>
          </a:xfrm>
        </p:spPr>
        <p:txBody>
          <a:bodyPr/>
          <a:lstStyle/>
          <a:p>
            <a:pPr marL="0" lv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None/>
              <a:defRPr/>
            </a:pPr>
            <a:r>
              <a:rPr lang="ru-RU" i="1" dirty="0" smtClean="0">
                <a:solidFill>
                  <a:srgbClr val="002060"/>
                </a:solidFill>
                <a:cs typeface="Times New Roman" pitchFamily="18" charset="0"/>
              </a:rPr>
              <a:t>Муниципальное казенное учреждение </a:t>
            </a:r>
          </a:p>
          <a:p>
            <a:pPr marL="0" lv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None/>
              <a:defRPr/>
            </a:pPr>
            <a:r>
              <a:rPr lang="ru-RU" i="1" dirty="0" smtClean="0">
                <a:solidFill>
                  <a:srgbClr val="002060"/>
                </a:solidFill>
                <a:cs typeface="Times New Roman" pitchFamily="18" charset="0"/>
              </a:rPr>
              <a:t>«Финансово-бюджетная палата Буинского муниципального района РТ»</a:t>
            </a:r>
          </a:p>
          <a:p>
            <a:pPr marL="0" lv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None/>
              <a:defRPr/>
            </a:pPr>
            <a:endParaRPr lang="ru-RU" i="1" kern="1200" dirty="0" smtClean="0"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r>
              <a:rPr lang="ru-RU" sz="2800" dirty="0">
                <a:solidFill>
                  <a:srgbClr val="002060"/>
                </a:solidFill>
              </a:rPr>
              <a:t>Адрес:</a:t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422430, </a:t>
            </a:r>
            <a:r>
              <a:rPr lang="ru-RU" sz="2800" dirty="0">
                <a:solidFill>
                  <a:srgbClr val="002060"/>
                </a:solidFill>
              </a:rPr>
              <a:t>РТ, </a:t>
            </a:r>
            <a:r>
              <a:rPr lang="ru-RU" sz="2800" dirty="0" smtClean="0">
                <a:solidFill>
                  <a:srgbClr val="002060"/>
                </a:solidFill>
              </a:rPr>
              <a:t>г. Буинск, ул. Вахитова  д.71а</a:t>
            </a:r>
            <a:endParaRPr lang="ru-RU" sz="2800" dirty="0">
              <a:solidFill>
                <a:srgbClr val="002060"/>
              </a:solidFill>
            </a:endParaRPr>
          </a:p>
          <a:p>
            <a:r>
              <a:rPr lang="ru-RU" sz="2800" dirty="0">
                <a:solidFill>
                  <a:srgbClr val="002060"/>
                </a:solidFill>
              </a:rPr>
              <a:t>Телефоны:</a:t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8(84374)3-12-03- председатель</a:t>
            </a:r>
            <a:endParaRPr lang="ru-RU" sz="2800" dirty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8(84374)3-13-03- специалисты</a:t>
            </a:r>
            <a:endParaRPr lang="ru-RU" sz="2800" dirty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8(84374)3-14-03- специалисты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8(84374)3- 55-06-специалисты</a:t>
            </a:r>
            <a:endParaRPr lang="ru-RU" sz="2800" dirty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E-Mail</a:t>
            </a:r>
            <a:r>
              <a:rPr lang="ru-RU" sz="2800" dirty="0">
                <a:solidFill>
                  <a:srgbClr val="002060"/>
                </a:solidFill>
              </a:rPr>
              <a:t>: </a:t>
            </a:r>
            <a:r>
              <a:rPr lang="en-US" sz="2800" dirty="0" smtClean="0">
                <a:solidFill>
                  <a:srgbClr val="002060"/>
                </a:solidFill>
              </a:rPr>
              <a:t>Buin.fbp@tatar.ru</a:t>
            </a:r>
            <a:endParaRPr lang="ru-RU" sz="2800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5A5FB6-7C01-48CD-A37F-0367411CDCF6}" type="slidenum">
              <a:rPr lang="ru-RU" altLang="ru-RU" smtClean="0"/>
              <a:pPr>
                <a:defRPr/>
              </a:pPr>
              <a:t>25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948957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6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97;p19"/>
          <p:cNvGrpSpPr/>
          <p:nvPr/>
        </p:nvGrpSpPr>
        <p:grpSpPr>
          <a:xfrm>
            <a:off x="859145" y="977664"/>
            <a:ext cx="7140972" cy="5785321"/>
            <a:chOff x="485035" y="1038431"/>
            <a:chExt cx="7831148" cy="5778208"/>
          </a:xfrm>
        </p:grpSpPr>
        <p:sp>
          <p:nvSpPr>
            <p:cNvPr id="198" name="Google Shape;198;p19"/>
            <p:cNvSpPr/>
            <p:nvPr/>
          </p:nvSpPr>
          <p:spPr>
            <a:xfrm>
              <a:off x="485035" y="1038431"/>
              <a:ext cx="7831148" cy="5778208"/>
            </a:xfrm>
            <a:prstGeom prst="ellipse">
              <a:avLst/>
            </a:prstGeom>
            <a:noFill/>
            <a:ln w="63500" cap="flat" cmpd="sng">
              <a:solidFill>
                <a:srgbClr val="CF5A1B">
                  <a:alpha val="53725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99" name="Google Shape;199;p19"/>
            <p:cNvSpPr/>
            <p:nvPr/>
          </p:nvSpPr>
          <p:spPr>
            <a:xfrm>
              <a:off x="6253459" y="3382361"/>
              <a:ext cx="1807188" cy="1634823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1"/>
                </a:gs>
                <a:gs pos="80000">
                  <a:srgbClr val="BFBFBF"/>
                </a:gs>
                <a:gs pos="100000">
                  <a:srgbClr val="7F7F7F"/>
                </a:gs>
              </a:gsLst>
              <a:lin ang="8350000" scaled="0"/>
            </a:gradFill>
            <a:ln>
              <a:noFill/>
            </a:ln>
            <a:effectLst>
              <a:outerShdw blurRad="190500" dist="228600" dir="2700000" sy="90000" rotWithShape="0">
                <a:srgbClr val="000000">
                  <a:alpha val="2549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00" name="Google Shape;200;p19"/>
            <p:cNvSpPr/>
            <p:nvPr/>
          </p:nvSpPr>
          <p:spPr>
            <a:xfrm>
              <a:off x="1168138" y="3666474"/>
              <a:ext cx="1702183" cy="155025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1"/>
                </a:gs>
                <a:gs pos="80000">
                  <a:srgbClr val="BFBFBF"/>
                </a:gs>
                <a:gs pos="100000">
                  <a:srgbClr val="7F7F7F"/>
                </a:gs>
              </a:gsLst>
              <a:lin ang="8350000" scaled="0"/>
            </a:gradFill>
            <a:ln>
              <a:noFill/>
            </a:ln>
            <a:effectLst>
              <a:outerShdw blurRad="190500" dist="228600" dir="2700000" sy="90000" rotWithShape="0">
                <a:srgbClr val="000000">
                  <a:alpha val="2549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grpSp>
          <p:nvGrpSpPr>
            <p:cNvPr id="3" name="Google Shape;201;p19"/>
            <p:cNvGrpSpPr/>
            <p:nvPr/>
          </p:nvGrpSpPr>
          <p:grpSpPr>
            <a:xfrm>
              <a:off x="2176377" y="1378327"/>
              <a:ext cx="1728526" cy="1564075"/>
              <a:chOff x="604534" y="1886723"/>
              <a:chExt cx="1728526" cy="1606297"/>
            </a:xfrm>
          </p:grpSpPr>
          <p:sp>
            <p:nvSpPr>
              <p:cNvPr id="202" name="Google Shape;202;p19"/>
              <p:cNvSpPr/>
              <p:nvPr/>
            </p:nvSpPr>
            <p:spPr>
              <a:xfrm>
                <a:off x="604534" y="1886723"/>
                <a:ext cx="1728526" cy="1606297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chemeClr val="lt1"/>
                  </a:gs>
                  <a:gs pos="80000">
                    <a:srgbClr val="BFBFBF"/>
                  </a:gs>
                  <a:gs pos="100000">
                    <a:srgbClr val="7F7F7F"/>
                  </a:gs>
                </a:gsLst>
                <a:lin ang="16200000" scaled="0"/>
              </a:gradFill>
              <a:ln>
                <a:noFill/>
              </a:ln>
              <a:effectLst>
                <a:outerShdw blurRad="190500" dist="228600" dir="2700000" sy="90000" rotWithShape="0">
                  <a:srgbClr val="000000">
                    <a:alpha val="2549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203" name="Google Shape;203;p19"/>
              <p:cNvSpPr/>
              <p:nvPr/>
            </p:nvSpPr>
            <p:spPr>
              <a:xfrm>
                <a:off x="931858" y="1953381"/>
                <a:ext cx="1054193" cy="5923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342900" marR="0" lvl="0" indent="-34290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-RU" sz="1600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Бюджет</a:t>
                </a:r>
                <a:endParaRPr/>
              </a:p>
              <a:p>
                <a:pPr marL="342900" marR="0" lvl="0" indent="-34290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-RU" sz="1600" b="1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 семьи</a:t>
                </a:r>
                <a:endParaRPr/>
              </a:p>
            </p:txBody>
          </p:sp>
        </p:grpSp>
        <p:sp>
          <p:nvSpPr>
            <p:cNvPr id="204" name="Google Shape;204;p19"/>
            <p:cNvSpPr/>
            <p:nvPr/>
          </p:nvSpPr>
          <p:spPr>
            <a:xfrm>
              <a:off x="5025601" y="5994449"/>
              <a:ext cx="1357313" cy="2246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 b="1">
                <a:solidFill>
                  <a:srgbClr val="595959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grpSp>
          <p:nvGrpSpPr>
            <p:cNvPr id="4" name="Google Shape;205;p19"/>
            <p:cNvGrpSpPr/>
            <p:nvPr/>
          </p:nvGrpSpPr>
          <p:grpSpPr>
            <a:xfrm>
              <a:off x="3572314" y="3081942"/>
              <a:ext cx="1857387" cy="1596742"/>
              <a:chOff x="244340" y="2751229"/>
              <a:chExt cx="1633485" cy="1461474"/>
            </a:xfrm>
          </p:grpSpPr>
          <p:sp>
            <p:nvSpPr>
              <p:cNvPr id="206" name="Google Shape;206;p19"/>
              <p:cNvSpPr/>
              <p:nvPr/>
            </p:nvSpPr>
            <p:spPr>
              <a:xfrm>
                <a:off x="244340" y="2751229"/>
                <a:ext cx="1633485" cy="1461474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chemeClr val="lt1"/>
                  </a:gs>
                  <a:gs pos="80000">
                    <a:srgbClr val="BFBFBF"/>
                  </a:gs>
                  <a:gs pos="100000">
                    <a:srgbClr val="7F7F7F"/>
                  </a:gs>
                </a:gsLst>
                <a:lin ang="8350000" scaled="0"/>
              </a:gradFill>
              <a:ln>
                <a:noFill/>
              </a:ln>
              <a:effectLst>
                <a:outerShdw blurRad="190500" dist="228600" dir="2700000" sy="90000" rotWithShape="0">
                  <a:srgbClr val="000000">
                    <a:alpha val="2549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207" name="Google Shape;207;p19"/>
              <p:cNvSpPr/>
              <p:nvPr/>
            </p:nvSpPr>
            <p:spPr>
              <a:xfrm>
                <a:off x="439309" y="3138208"/>
                <a:ext cx="1233927" cy="5279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342900" marR="0" lvl="0" indent="-34290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-RU" sz="1600" b="1" dirty="0">
                    <a:solidFill>
                      <a:srgbClr val="00206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Бюджет</a:t>
                </a:r>
                <a:endParaRPr dirty="0"/>
              </a:p>
              <a:p>
                <a:pPr marL="342900" marR="0" lvl="0" indent="-34290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-RU" sz="1600" b="1" dirty="0">
                    <a:solidFill>
                      <a:srgbClr val="00206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 бывает</a:t>
                </a:r>
                <a:endParaRPr dirty="0"/>
              </a:p>
            </p:txBody>
          </p:sp>
        </p:grpSp>
        <p:sp>
          <p:nvSpPr>
            <p:cNvPr id="208" name="Google Shape;208;p19"/>
            <p:cNvSpPr/>
            <p:nvPr/>
          </p:nvSpPr>
          <p:spPr>
            <a:xfrm>
              <a:off x="5078304" y="1390759"/>
              <a:ext cx="1656589" cy="1523688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1"/>
                </a:gs>
                <a:gs pos="80000">
                  <a:srgbClr val="BFBFBF"/>
                </a:gs>
                <a:gs pos="100000">
                  <a:srgbClr val="7F7F7F"/>
                </a:gs>
              </a:gsLst>
              <a:lin ang="8350000" scaled="0"/>
            </a:gradFill>
            <a:ln>
              <a:noFill/>
            </a:ln>
            <a:effectLst>
              <a:outerShdw blurRad="190500" dist="228600" dir="2700000" sy="90000" rotWithShape="0">
                <a:srgbClr val="000000">
                  <a:alpha val="2549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 b="1">
                <a:solidFill>
                  <a:srgbClr val="595959"/>
                </a:solidFill>
                <a:latin typeface="Tahoma"/>
                <a:ea typeface="Tahoma"/>
                <a:cs typeface="Tahoma"/>
                <a:sym typeface="Tahoma"/>
              </a:endParaRPr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 b="1">
                <a:solidFill>
                  <a:srgbClr val="595959"/>
                </a:solidFill>
                <a:latin typeface="Tahoma"/>
                <a:ea typeface="Tahoma"/>
                <a:cs typeface="Tahoma"/>
                <a:sym typeface="Tahoma"/>
              </a:endParaRPr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 b="1">
                <a:solidFill>
                  <a:srgbClr val="595959"/>
                </a:solidFill>
                <a:latin typeface="Tahoma"/>
                <a:ea typeface="Tahoma"/>
                <a:cs typeface="Tahoma"/>
                <a:sym typeface="Tahoma"/>
              </a:endParaRPr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 b="1">
                <a:solidFill>
                  <a:srgbClr val="595959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09" name="Google Shape;209;p19"/>
            <p:cNvSpPr/>
            <p:nvPr/>
          </p:nvSpPr>
          <p:spPr>
            <a:xfrm>
              <a:off x="3748749" y="5087038"/>
              <a:ext cx="1807188" cy="155025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1"/>
                </a:gs>
                <a:gs pos="80000">
                  <a:srgbClr val="BFBFBF"/>
                </a:gs>
                <a:gs pos="100000">
                  <a:srgbClr val="7F7F7F"/>
                </a:gs>
              </a:gsLst>
              <a:lin ang="8350000" scaled="0"/>
            </a:gradFill>
            <a:ln>
              <a:noFill/>
            </a:ln>
            <a:effectLst>
              <a:outerShdw blurRad="190500" dist="228600" dir="2700000" sy="90000" rotWithShape="0">
                <a:srgbClr val="000000">
                  <a:alpha val="2549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 b="1">
                <a:solidFill>
                  <a:srgbClr val="595959"/>
                </a:solidFill>
                <a:latin typeface="Tahoma"/>
                <a:ea typeface="Tahoma"/>
                <a:cs typeface="Tahoma"/>
                <a:sym typeface="Tahoma"/>
              </a:endParaRPr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 b="1">
                <a:solidFill>
                  <a:srgbClr val="595959"/>
                </a:solidFill>
                <a:latin typeface="Tahoma"/>
                <a:ea typeface="Tahoma"/>
                <a:cs typeface="Tahoma"/>
                <a:sym typeface="Tahoma"/>
              </a:endParaRPr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 b="1">
                <a:solidFill>
                  <a:srgbClr val="595959"/>
                </a:solidFill>
                <a:latin typeface="Tahoma"/>
                <a:ea typeface="Tahoma"/>
                <a:cs typeface="Tahoma"/>
                <a:sym typeface="Tahoma"/>
              </a:endParaRPr>
            </a:p>
            <a:p>
              <a:pPr marL="342900" marR="0" lvl="0" indent="-34290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 b="1">
                <a:solidFill>
                  <a:srgbClr val="595959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pic>
          <p:nvPicPr>
            <p:cNvPr id="210" name="Google Shape;210;p19"/>
            <p:cNvPicPr preferRelativeResize="0"/>
            <p:nvPr/>
          </p:nvPicPr>
          <p:blipFill rotWithShape="1">
            <a:blip r:embed="rId4" cstate="print">
              <a:alphaModFix/>
            </a:blip>
            <a:srcRect/>
            <a:stretch/>
          </p:blipFill>
          <p:spPr>
            <a:xfrm>
              <a:off x="5525869" y="2147219"/>
              <a:ext cx="818305" cy="477319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11" name="Google Shape;211;p19"/>
            <p:cNvCxnSpPr/>
            <p:nvPr/>
          </p:nvCxnSpPr>
          <p:spPr>
            <a:xfrm rot="10800000">
              <a:off x="3483887" y="2800080"/>
              <a:ext cx="460088" cy="422796"/>
            </a:xfrm>
            <a:prstGeom prst="straightConnector1">
              <a:avLst/>
            </a:prstGeom>
            <a:noFill/>
            <a:ln w="12700" cap="rnd" cmpd="sng">
              <a:solidFill>
                <a:srgbClr val="003366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12" name="Google Shape;212;p19"/>
            <p:cNvCxnSpPr/>
            <p:nvPr/>
          </p:nvCxnSpPr>
          <p:spPr>
            <a:xfrm rot="10800000">
              <a:off x="4659553" y="4589841"/>
              <a:ext cx="0" cy="493262"/>
            </a:xfrm>
            <a:prstGeom prst="straightConnector1">
              <a:avLst/>
            </a:prstGeom>
            <a:noFill/>
            <a:ln w="12700" cap="rnd" cmpd="sng">
              <a:solidFill>
                <a:srgbClr val="003366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13" name="Google Shape;213;p19"/>
            <p:cNvCxnSpPr/>
            <p:nvPr/>
          </p:nvCxnSpPr>
          <p:spPr>
            <a:xfrm>
              <a:off x="5418556" y="3950587"/>
              <a:ext cx="759003" cy="71028"/>
            </a:xfrm>
            <a:prstGeom prst="straightConnector1">
              <a:avLst/>
            </a:prstGeom>
            <a:noFill/>
            <a:ln w="12700" cap="rnd" cmpd="sng">
              <a:solidFill>
                <a:srgbClr val="003366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14" name="Google Shape;214;p19"/>
            <p:cNvCxnSpPr/>
            <p:nvPr/>
          </p:nvCxnSpPr>
          <p:spPr>
            <a:xfrm rot="10800000" flipH="1">
              <a:off x="2686144" y="4092642"/>
              <a:ext cx="986704" cy="71028"/>
            </a:xfrm>
            <a:prstGeom prst="straightConnector1">
              <a:avLst/>
            </a:prstGeom>
            <a:noFill/>
            <a:ln w="12700" cap="rnd" cmpd="sng">
              <a:solidFill>
                <a:srgbClr val="003366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15" name="Google Shape;215;p19"/>
            <p:cNvCxnSpPr/>
            <p:nvPr/>
          </p:nvCxnSpPr>
          <p:spPr>
            <a:xfrm rot="10800000" flipH="1">
              <a:off x="5078304" y="2669931"/>
              <a:ext cx="289183" cy="482478"/>
            </a:xfrm>
            <a:prstGeom prst="straightConnector1">
              <a:avLst/>
            </a:prstGeom>
            <a:noFill/>
            <a:ln w="12700" cap="rnd" cmpd="sng">
              <a:solidFill>
                <a:srgbClr val="003366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sp>
          <p:nvSpPr>
            <p:cNvPr id="216" name="Google Shape;216;p19"/>
            <p:cNvSpPr/>
            <p:nvPr/>
          </p:nvSpPr>
          <p:spPr>
            <a:xfrm>
              <a:off x="5324283" y="2518216"/>
              <a:ext cx="229245" cy="222359"/>
            </a:xfrm>
            <a:prstGeom prst="ellipse">
              <a:avLst/>
            </a:prstGeom>
            <a:gradFill>
              <a:gsLst>
                <a:gs pos="0">
                  <a:srgbClr val="F0A5B0"/>
                </a:gs>
                <a:gs pos="100000">
                  <a:srgbClr val="B6B63B"/>
                </a:gs>
              </a:gsLst>
              <a:path path="circle">
                <a:fillToRect l="50000" t="50000" r="50000" b="50000"/>
              </a:path>
              <a:tileRect/>
            </a:gra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3500" dir="2212194" algn="ctr" rotWithShape="0">
                <a:schemeClr val="lt2">
                  <a:alpha val="49803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17" name="Google Shape;217;p19"/>
            <p:cNvSpPr/>
            <p:nvPr/>
          </p:nvSpPr>
          <p:spPr>
            <a:xfrm>
              <a:off x="4927705" y="3081944"/>
              <a:ext cx="229246" cy="222359"/>
            </a:xfrm>
            <a:prstGeom prst="ellipse">
              <a:avLst/>
            </a:prstGeom>
            <a:gradFill>
              <a:gsLst>
                <a:gs pos="0">
                  <a:srgbClr val="F0A5B0"/>
                </a:gs>
                <a:gs pos="100000">
                  <a:srgbClr val="B6B63B"/>
                </a:gs>
              </a:gsLst>
              <a:path path="circle">
                <a:fillToRect l="50000" t="50000" r="50000" b="50000"/>
              </a:path>
              <a:tileRect/>
            </a:gra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3500" dir="2212194" algn="ctr" rotWithShape="0">
                <a:schemeClr val="lt2">
                  <a:alpha val="49803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18" name="Google Shape;218;p19"/>
            <p:cNvSpPr/>
            <p:nvPr/>
          </p:nvSpPr>
          <p:spPr>
            <a:xfrm>
              <a:off x="3331356" y="2659148"/>
              <a:ext cx="227572" cy="222359"/>
            </a:xfrm>
            <a:prstGeom prst="ellipse">
              <a:avLst/>
            </a:prstGeom>
            <a:gradFill>
              <a:gsLst>
                <a:gs pos="0">
                  <a:srgbClr val="F0A5B0"/>
                </a:gs>
                <a:gs pos="100000">
                  <a:srgbClr val="B6B63B"/>
                </a:gs>
              </a:gsLst>
              <a:path path="circle">
                <a:fillToRect l="50000" t="50000" r="50000" b="50000"/>
              </a:path>
              <a:tileRect/>
            </a:gra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3500" dir="2212194" algn="ctr" rotWithShape="0">
                <a:schemeClr val="lt2">
                  <a:alpha val="49803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19" name="Google Shape;219;p19"/>
            <p:cNvSpPr/>
            <p:nvPr/>
          </p:nvSpPr>
          <p:spPr>
            <a:xfrm>
              <a:off x="2610154" y="4021490"/>
              <a:ext cx="229245" cy="222359"/>
            </a:xfrm>
            <a:prstGeom prst="ellipse">
              <a:avLst/>
            </a:prstGeom>
            <a:gradFill>
              <a:gsLst>
                <a:gs pos="0">
                  <a:srgbClr val="F0A5B0"/>
                </a:gs>
                <a:gs pos="100000">
                  <a:srgbClr val="B6B63B"/>
                </a:gs>
              </a:gsLst>
              <a:path path="circle">
                <a:fillToRect l="50000" t="50000" r="50000" b="50000"/>
              </a:path>
              <a:tileRect/>
            </a:gra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3500" dir="2212194" algn="ctr" rotWithShape="0">
                <a:schemeClr val="lt2">
                  <a:alpha val="49803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20" name="Google Shape;220;p19"/>
            <p:cNvSpPr/>
            <p:nvPr/>
          </p:nvSpPr>
          <p:spPr>
            <a:xfrm>
              <a:off x="4583001" y="5015842"/>
              <a:ext cx="229246" cy="222359"/>
            </a:xfrm>
            <a:prstGeom prst="ellipse">
              <a:avLst/>
            </a:prstGeom>
            <a:gradFill>
              <a:gsLst>
                <a:gs pos="0">
                  <a:srgbClr val="F0A5B0"/>
                </a:gs>
                <a:gs pos="100000">
                  <a:srgbClr val="B6B63B"/>
                </a:gs>
              </a:gsLst>
              <a:path path="circle">
                <a:fillToRect l="50000" t="50000" r="50000" b="50000"/>
              </a:path>
              <a:tileRect/>
            </a:gra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3500" dir="2212194" algn="ctr" rotWithShape="0">
                <a:schemeClr val="lt2">
                  <a:alpha val="49803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21" name="Google Shape;221;p19"/>
            <p:cNvSpPr/>
            <p:nvPr/>
          </p:nvSpPr>
          <p:spPr>
            <a:xfrm>
              <a:off x="6177677" y="3951024"/>
              <a:ext cx="229245" cy="223926"/>
            </a:xfrm>
            <a:prstGeom prst="ellipse">
              <a:avLst/>
            </a:prstGeom>
            <a:gradFill>
              <a:gsLst>
                <a:gs pos="0">
                  <a:srgbClr val="F0A5B0"/>
                </a:gs>
                <a:gs pos="100000">
                  <a:srgbClr val="B6B63B"/>
                </a:gs>
              </a:gsLst>
              <a:path path="circle">
                <a:fillToRect l="50000" t="50000" r="50000" b="50000"/>
              </a:path>
              <a:tileRect/>
            </a:gra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3500" dir="2212194" algn="ctr" rotWithShape="0">
                <a:schemeClr val="lt2">
                  <a:alpha val="49803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22" name="Google Shape;222;p19"/>
            <p:cNvSpPr/>
            <p:nvPr/>
          </p:nvSpPr>
          <p:spPr>
            <a:xfrm>
              <a:off x="5267390" y="3878992"/>
              <a:ext cx="227572" cy="222359"/>
            </a:xfrm>
            <a:prstGeom prst="ellipse">
              <a:avLst/>
            </a:prstGeom>
            <a:gradFill>
              <a:gsLst>
                <a:gs pos="0">
                  <a:srgbClr val="F0A5B0"/>
                </a:gs>
                <a:gs pos="100000">
                  <a:srgbClr val="B6B63B"/>
                </a:gs>
              </a:gsLst>
              <a:path path="circle">
                <a:fillToRect l="50000" t="50000" r="50000" b="50000"/>
              </a:path>
              <a:tileRect/>
            </a:gra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3500" dir="2212194" algn="ctr" rotWithShape="0">
                <a:schemeClr val="lt2">
                  <a:alpha val="49803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23" name="Google Shape;223;p19"/>
            <p:cNvSpPr/>
            <p:nvPr/>
          </p:nvSpPr>
          <p:spPr>
            <a:xfrm>
              <a:off x="4583001" y="4447418"/>
              <a:ext cx="229246" cy="223925"/>
            </a:xfrm>
            <a:prstGeom prst="ellipse">
              <a:avLst/>
            </a:prstGeom>
            <a:gradFill>
              <a:gsLst>
                <a:gs pos="0">
                  <a:srgbClr val="F0A5B0"/>
                </a:gs>
                <a:gs pos="100000">
                  <a:srgbClr val="B6B63B"/>
                </a:gs>
              </a:gsLst>
              <a:path path="circle">
                <a:fillToRect l="50000" t="50000" r="50000" b="50000"/>
              </a:path>
              <a:tileRect/>
            </a:gra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3500" dir="2212194" algn="ctr" rotWithShape="0">
                <a:schemeClr val="lt2">
                  <a:alpha val="49803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24" name="Google Shape;224;p19"/>
            <p:cNvSpPr/>
            <p:nvPr/>
          </p:nvSpPr>
          <p:spPr>
            <a:xfrm>
              <a:off x="3520442" y="3951024"/>
              <a:ext cx="229245" cy="222359"/>
            </a:xfrm>
            <a:prstGeom prst="ellipse">
              <a:avLst/>
            </a:prstGeom>
            <a:gradFill>
              <a:gsLst>
                <a:gs pos="0">
                  <a:srgbClr val="F0A5B0"/>
                </a:gs>
                <a:gs pos="100000">
                  <a:srgbClr val="B6B63B"/>
                </a:gs>
              </a:gsLst>
              <a:path path="circle">
                <a:fillToRect l="50000" t="50000" r="50000" b="50000"/>
              </a:path>
              <a:tileRect/>
            </a:gra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3500" dir="2212194" algn="ctr" rotWithShape="0">
                <a:schemeClr val="lt2">
                  <a:alpha val="49803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25" name="Google Shape;225;p19"/>
            <p:cNvSpPr/>
            <p:nvPr/>
          </p:nvSpPr>
          <p:spPr>
            <a:xfrm>
              <a:off x="3866819" y="3152410"/>
              <a:ext cx="229246" cy="222359"/>
            </a:xfrm>
            <a:prstGeom prst="ellipse">
              <a:avLst/>
            </a:prstGeom>
            <a:gradFill>
              <a:gsLst>
                <a:gs pos="0">
                  <a:srgbClr val="F0A5B0"/>
                </a:gs>
                <a:gs pos="100000">
                  <a:srgbClr val="B6B63B"/>
                </a:gs>
              </a:gsLst>
              <a:path path="circle">
                <a:fillToRect l="50000" t="50000" r="50000" b="50000"/>
              </a:path>
              <a:tileRect/>
            </a:gra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63500" dir="2212194" algn="ctr" rotWithShape="0">
                <a:schemeClr val="lt2">
                  <a:alpha val="49803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226" name="Google Shape;226;p19"/>
          <p:cNvSpPr txBox="1"/>
          <p:nvPr/>
        </p:nvSpPr>
        <p:spPr>
          <a:xfrm>
            <a:off x="5047599" y="1462817"/>
            <a:ext cx="1500188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Бюджет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организаций</a:t>
            </a:r>
            <a:endParaRPr dirty="0"/>
          </a:p>
        </p:txBody>
      </p:sp>
      <p:sp>
        <p:nvSpPr>
          <p:cNvPr id="227" name="Google Shape;227;p19"/>
          <p:cNvSpPr txBox="1"/>
          <p:nvPr/>
        </p:nvSpPr>
        <p:spPr>
          <a:xfrm>
            <a:off x="6144874" y="3575862"/>
            <a:ext cx="1533525" cy="585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Федеральный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бюджет</a:t>
            </a:r>
            <a:endParaRPr dirty="0"/>
          </a:p>
        </p:txBody>
      </p:sp>
      <p:sp>
        <p:nvSpPr>
          <p:cNvPr id="228" name="Google Shape;228;p19"/>
          <p:cNvSpPr txBox="1"/>
          <p:nvPr/>
        </p:nvSpPr>
        <p:spPr>
          <a:xfrm>
            <a:off x="1403350" y="3717032"/>
            <a:ext cx="1643063" cy="378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Бюджет субъектов РФ</a:t>
            </a:r>
            <a:endParaRPr dirty="0"/>
          </a:p>
        </p:txBody>
      </p:sp>
      <p:sp>
        <p:nvSpPr>
          <p:cNvPr id="229" name="Google Shape;229;p19"/>
          <p:cNvSpPr/>
          <p:nvPr/>
        </p:nvSpPr>
        <p:spPr>
          <a:xfrm>
            <a:off x="2347118" y="177456"/>
            <a:ext cx="4105002" cy="53144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Какие </a:t>
            </a:r>
            <a:r>
              <a:rPr lang="ru-RU" sz="2400" b="1" i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бывают бюджеты?</a:t>
            </a:r>
            <a:endParaRPr b="1" i="1" dirty="0">
              <a:solidFill>
                <a:schemeClr val="bg1"/>
              </a:solidFill>
            </a:endParaRPr>
          </a:p>
        </p:txBody>
      </p:sp>
      <p:pic>
        <p:nvPicPr>
          <p:cNvPr id="230" name="Google Shape;230;p19" descr="C:\Users\Public\Pictures\Sample Pictures\76093.jpg"/>
          <p:cNvPicPr preferRelativeResize="0"/>
          <p:nvPr/>
        </p:nvPicPr>
        <p:blipFill rotWithShape="1">
          <a:blip r:embed="rId5" cstate="print">
            <a:alphaModFix/>
          </a:blip>
          <a:srcRect/>
          <a:stretch/>
        </p:blipFill>
        <p:spPr>
          <a:xfrm>
            <a:off x="2711042" y="1999052"/>
            <a:ext cx="894629" cy="662153"/>
          </a:xfrm>
          <a:prstGeom prst="rect">
            <a:avLst/>
          </a:prstGeom>
          <a:noFill/>
          <a:ln>
            <a:noFill/>
          </a:ln>
          <a:effectLst>
            <a:outerShdw blurRad="190500" algn="tl" rotWithShape="0">
              <a:srgbClr val="000000">
                <a:alpha val="69803"/>
              </a:srgbClr>
            </a:outerShdw>
          </a:effectLst>
        </p:spPr>
      </p:pic>
      <p:pic>
        <p:nvPicPr>
          <p:cNvPr id="231" name="Google Shape;231;p19" descr="C:\Users\Public\Pictures\Sample Pictures\флаг рф.jpg"/>
          <p:cNvPicPr preferRelativeResize="0"/>
          <p:nvPr/>
        </p:nvPicPr>
        <p:blipFill rotWithShape="1">
          <a:blip r:embed="rId6" cstate="print">
            <a:alphaModFix/>
          </a:blip>
          <a:srcRect/>
          <a:stretch/>
        </p:blipFill>
        <p:spPr>
          <a:xfrm>
            <a:off x="6509379" y="4139093"/>
            <a:ext cx="863600" cy="611188"/>
          </a:xfrm>
          <a:prstGeom prst="rect">
            <a:avLst/>
          </a:prstGeom>
          <a:noFill/>
          <a:ln>
            <a:noFill/>
          </a:ln>
          <a:effectLst>
            <a:outerShdw blurRad="190500" algn="tl" rotWithShape="0">
              <a:srgbClr val="000000">
                <a:alpha val="69803"/>
              </a:srgbClr>
            </a:outerShdw>
          </a:effectLst>
        </p:spPr>
      </p:pic>
      <p:pic>
        <p:nvPicPr>
          <p:cNvPr id="232" name="Google Shape;232;p19" descr="C:\Users\Public\Pictures\Sample Pictures\субъекты.jpg"/>
          <p:cNvPicPr preferRelativeResize="0"/>
          <p:nvPr/>
        </p:nvPicPr>
        <p:blipFill rotWithShape="1">
          <a:blip r:embed="rId7" cstate="print">
            <a:alphaModFix/>
          </a:blip>
          <a:srcRect/>
          <a:stretch/>
        </p:blipFill>
        <p:spPr>
          <a:xfrm>
            <a:off x="1831471" y="4280694"/>
            <a:ext cx="906463" cy="528638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  <p:sp>
        <p:nvSpPr>
          <p:cNvPr id="234" name="Google Shape;234;p19"/>
          <p:cNvSpPr txBox="1"/>
          <p:nvPr/>
        </p:nvSpPr>
        <p:spPr>
          <a:xfrm>
            <a:off x="3766010" y="5107131"/>
            <a:ext cx="1871663" cy="95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Бюджет муниципального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образования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ru-RU" sz="11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местный бюджет</a:t>
            </a:r>
            <a:r>
              <a:rPr lang="ru-RU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55748" y="6012739"/>
            <a:ext cx="420009" cy="524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62108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6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2" descr="http://www.officialpsds.com/images/thumbs/Man-In-Chair-Silhouette-psd9845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51520" y="1484784"/>
            <a:ext cx="2363471" cy="206212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71600" y="1700808"/>
            <a:ext cx="1363963" cy="30777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1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</a:t>
            </a:r>
            <a:endParaRPr lang="ru-RU" sz="1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24128" y="1412776"/>
            <a:ext cx="2887690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 формировать доходную часть бюджета (налоговые доходы и неналоговые платежи)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2411760" y="1340768"/>
            <a:ext cx="3240360" cy="10310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НАЛОГОПЛАТЕЛЬЩИК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142444" y="3573016"/>
            <a:ext cx="3277428" cy="1683830"/>
          </a:xfrm>
          <a:prstGeom prst="downArrow">
            <a:avLst>
              <a:gd name="adj1" fmla="val 50000"/>
              <a:gd name="adj2" fmla="val 491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ПОЛУЧАТЕЛЬ СОЦИАЛЬНЫХ ГАРАНТИЙ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2451" y="5517232"/>
            <a:ext cx="8064896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Получает социальные гарантии (образование, здравоохранение, жилищно – коммунальное хозяйство, культура, физическая культура и спорт, социальные льготы и другие направления социальных гарантий населению) – расходная часть бюджета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3" descr="C:\Users\Public\Pictures\Sample Pictures\здр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691" y="6097717"/>
            <a:ext cx="615440" cy="636662"/>
          </a:xfrm>
          <a:prstGeom prst="rect">
            <a:avLst/>
          </a:prstGeom>
          <a:noFill/>
          <a:ln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" descr="C:\Users\Public\Pictures\Sample Pictures\спорт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44" y="4902978"/>
            <a:ext cx="570359" cy="570359"/>
          </a:xfrm>
          <a:prstGeom prst="rect">
            <a:avLst/>
          </a:prstGeom>
          <a:noFill/>
          <a:ln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C:\Users\Public\Pictures\Sample Pictures\жкх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523" y="6255896"/>
            <a:ext cx="543753" cy="56529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www.book-clipart.com/free_book_clipart/symbols_of_education_and_learning__a_world_globe_graduation_cap_diploma_and_books_0071-0907-2910-3845_SMU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90846" y="4719336"/>
            <a:ext cx="849488" cy="707907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16" name="Picture 5" descr="C:\Users\Public\Pictures\Sample Pictures\культ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3219" y="4805605"/>
            <a:ext cx="634999" cy="60974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Public\Pictures\Sample Pictures\обра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627" y="6093296"/>
            <a:ext cx="615440" cy="641083"/>
          </a:xfrm>
          <a:prstGeom prst="rect">
            <a:avLst/>
          </a:prstGeom>
          <a:noFill/>
          <a:ln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Пк\Desktop\-upload_files-news-2504_1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118" y="2492896"/>
            <a:ext cx="3132018" cy="2056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131578" y="3573016"/>
            <a:ext cx="1191929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  <a:endParaRPr lang="ru-RU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6732240" y="2276872"/>
            <a:ext cx="432048" cy="10651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верх 19"/>
          <p:cNvSpPr/>
          <p:nvPr/>
        </p:nvSpPr>
        <p:spPr>
          <a:xfrm>
            <a:off x="5857411" y="4549404"/>
            <a:ext cx="466096" cy="81973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Google Shape;229;p19"/>
          <p:cNvSpPr/>
          <p:nvPr/>
        </p:nvSpPr>
        <p:spPr>
          <a:xfrm>
            <a:off x="1547664" y="116632"/>
            <a:ext cx="7488832" cy="864096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гражданина в бюджетном процессе</a:t>
            </a:r>
            <a:endParaRPr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71340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6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F04F790-84DF-4377-A20E-E06B6B522686}" type="slidenum">
              <a:rPr lang="ru-RU" altLang="ru-RU" smtClean="0"/>
              <a:pPr eaLnBrk="1" hangingPunct="1">
                <a:defRPr/>
              </a:pPr>
              <a:t>5</a:t>
            </a:fld>
            <a:endParaRPr lang="ru-RU" altLang="ru-RU" smtClean="0"/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511175" y="476250"/>
            <a:ext cx="8088313" cy="12192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Основные показатели для формирования прогноза консолидированного бюджета  Буинского муниципального района на </a:t>
            </a:r>
            <a:r>
              <a:rPr lang="ru-RU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2026год </a:t>
            </a:r>
            <a:r>
              <a:rPr lang="ru-RU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и плановый период </a:t>
            </a:r>
            <a:r>
              <a:rPr lang="ru-RU" sz="2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2027-2028 </a:t>
            </a:r>
            <a:r>
              <a:rPr lang="ru-RU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годов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399377"/>
              </p:ext>
            </p:extLst>
          </p:nvPr>
        </p:nvGraphicFramePr>
        <p:xfrm>
          <a:off x="665163" y="2780928"/>
          <a:ext cx="7934325" cy="3162301"/>
        </p:xfrm>
        <a:graphic>
          <a:graphicData uri="http://schemas.openxmlformats.org/drawingml/2006/table">
            <a:tbl>
              <a:tblPr/>
              <a:tblGrid>
                <a:gridCol w="39449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03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303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87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12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6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6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2028год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6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Курс доллара, рублей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100,20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103,50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12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Инфляция, (рост %)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6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6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6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6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80920" cy="836712"/>
          </a:xfrm>
        </p:spPr>
        <p:txBody>
          <a:bodyPr>
            <a:noAutofit/>
          </a:bodyPr>
          <a:lstStyle/>
          <a:p>
            <a:pPr lvl="0" algn="ctr"/>
            <a:r>
              <a:rPr lang="ru-RU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Прогноз социально-экономического развития бюджета на 202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год и плановый период 202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-202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годов</a:t>
            </a:r>
            <a:endParaRPr lang="ru-RU" sz="2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420587"/>
              </p:ext>
            </p:extLst>
          </p:nvPr>
        </p:nvGraphicFramePr>
        <p:xfrm>
          <a:off x="323528" y="980725"/>
          <a:ext cx="8208913" cy="56166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833">
                  <a:extLst>
                    <a:ext uri="{9D8B030D-6E8A-4147-A177-3AD203B41FA5}">
                      <a16:colId xmlns:a16="http://schemas.microsoft.com/office/drawing/2014/main" xmlns="" val="564272635"/>
                    </a:ext>
                  </a:extLst>
                </a:gridCol>
                <a:gridCol w="2347795">
                  <a:extLst>
                    <a:ext uri="{9D8B030D-6E8A-4147-A177-3AD203B41FA5}">
                      <a16:colId xmlns:a16="http://schemas.microsoft.com/office/drawing/2014/main" xmlns="" val="3490314610"/>
                    </a:ext>
                  </a:extLst>
                </a:gridCol>
                <a:gridCol w="592871">
                  <a:extLst>
                    <a:ext uri="{9D8B030D-6E8A-4147-A177-3AD203B41FA5}">
                      <a16:colId xmlns:a16="http://schemas.microsoft.com/office/drawing/2014/main" xmlns="" val="26585904"/>
                    </a:ext>
                  </a:extLst>
                </a:gridCol>
                <a:gridCol w="819069">
                  <a:extLst>
                    <a:ext uri="{9D8B030D-6E8A-4147-A177-3AD203B41FA5}">
                      <a16:colId xmlns:a16="http://schemas.microsoft.com/office/drawing/2014/main" xmlns="" val="4007801502"/>
                    </a:ext>
                  </a:extLst>
                </a:gridCol>
                <a:gridCol w="819069">
                  <a:extLst>
                    <a:ext uri="{9D8B030D-6E8A-4147-A177-3AD203B41FA5}">
                      <a16:colId xmlns:a16="http://schemas.microsoft.com/office/drawing/2014/main" xmlns="" val="3366448062"/>
                    </a:ext>
                  </a:extLst>
                </a:gridCol>
                <a:gridCol w="819069">
                  <a:extLst>
                    <a:ext uri="{9D8B030D-6E8A-4147-A177-3AD203B41FA5}">
                      <a16:colId xmlns:a16="http://schemas.microsoft.com/office/drawing/2014/main" xmlns="" val="2167065643"/>
                    </a:ext>
                  </a:extLst>
                </a:gridCol>
                <a:gridCol w="819069">
                  <a:extLst>
                    <a:ext uri="{9D8B030D-6E8A-4147-A177-3AD203B41FA5}">
                      <a16:colId xmlns:a16="http://schemas.microsoft.com/office/drawing/2014/main" xmlns="" val="976960882"/>
                    </a:ext>
                  </a:extLst>
                </a:gridCol>
                <a:gridCol w="819069">
                  <a:extLst>
                    <a:ext uri="{9D8B030D-6E8A-4147-A177-3AD203B41FA5}">
                      <a16:colId xmlns:a16="http://schemas.microsoft.com/office/drawing/2014/main" xmlns="" val="1507326645"/>
                    </a:ext>
                  </a:extLst>
                </a:gridCol>
                <a:gridCol w="819069">
                  <a:extLst>
                    <a:ext uri="{9D8B030D-6E8A-4147-A177-3AD203B41FA5}">
                      <a16:colId xmlns:a16="http://schemas.microsoft.com/office/drawing/2014/main" xmlns="" val="1677053500"/>
                    </a:ext>
                  </a:extLst>
                </a:gridCol>
              </a:tblGrid>
              <a:tr h="1747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Единица измерения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6886963"/>
                  </a:ext>
                </a:extLst>
              </a:tr>
              <a:tr h="3081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Отчет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Отчет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Оценка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5861440"/>
                  </a:ext>
                </a:extLst>
              </a:tr>
              <a:tr h="3255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Численность населения (среднегодовая)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человек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39.33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38.93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38.33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37.81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37.39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7865288"/>
                  </a:ext>
                </a:extLst>
              </a:tr>
              <a:tr h="2392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98.99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98.98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98.46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99.14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99.50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98.89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21787956"/>
                  </a:ext>
                </a:extLst>
              </a:tr>
              <a:tr h="2392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Валовой территориальный продукт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млн.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19 509.7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22 023.3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24 066.1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25 924.7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27 722.2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29 561.6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55465064"/>
                  </a:ext>
                </a:extLst>
              </a:tr>
              <a:tr h="3255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в сопоставимых ценах, к предыдущему году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103.77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105.60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1571533"/>
                  </a:ext>
                </a:extLst>
              </a:tr>
              <a:tr h="2392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Индекс-дефлятор к предыдущему году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106.90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105.3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5260762"/>
                  </a:ext>
                </a:extLst>
              </a:tr>
              <a:tr h="4904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1.3.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Доля малого и среднего бизнеса в валовом территориальном продукте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23.20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7774855"/>
                  </a:ext>
                </a:extLst>
              </a:tr>
              <a:tr h="3255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1.4.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Доля инновационных производств в общем объеме промышленного производства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41226796"/>
                  </a:ext>
                </a:extLst>
              </a:tr>
              <a:tr h="4829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1.5.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Объем отгруженных товаров собственного производства, выполненных работ и услуг собственными силами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9 830 477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12 768 320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13 858 773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15 031 086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16 225 156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17 413 811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1464545"/>
                  </a:ext>
                </a:extLst>
              </a:tr>
              <a:tr h="1747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Наименование предприятий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8721267"/>
                  </a:ext>
                </a:extLst>
              </a:tr>
              <a:tr h="1747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 ООО "Авангард"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3728231.0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4308359.0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4437610.0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4570738.0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4707860.0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4849096.0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1545071"/>
                  </a:ext>
                </a:extLst>
              </a:tr>
              <a:tr h="3118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2. ООО "Буинский сахар"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4786549.0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6069466.0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8155371.0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8156187.0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8157002.0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8157818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3756178"/>
                  </a:ext>
                </a:extLst>
              </a:tr>
              <a:tr h="3255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3. ф-л ООО "Русский Стандарт Водка" "Буинский спиртозавод"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1314302.0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1229692.0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1450825.0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71722328"/>
                  </a:ext>
                </a:extLst>
              </a:tr>
              <a:tr h="3255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1.5.1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Индекс промышленного производства, к предыдущему году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106.60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92315522"/>
                  </a:ext>
                </a:extLst>
              </a:tr>
              <a:tr h="2128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Наименование предприятий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7367472"/>
                  </a:ext>
                </a:extLst>
              </a:tr>
              <a:tr h="17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 ООО "Авангард"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461299"/>
                  </a:ext>
                </a:extLst>
              </a:tr>
              <a:tr h="17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2. ООО "Буинский сахар"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112.00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115.00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135.00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5526989"/>
                  </a:ext>
                </a:extLst>
              </a:tr>
              <a:tr h="38941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3. ф-л ООО "Русский Стандарт Водка" "</a:t>
                      </a:r>
                      <a:r>
                        <a:rPr lang="ru-RU" sz="900" b="0" i="0" u="none" strike="noStrike" dirty="0" err="1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Буинский</a:t>
                      </a:r>
                      <a:r>
                        <a:rPr lang="ru-RU" sz="900" b="0" i="0" u="none" strike="noStrike" dirty="0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спиртозавод</a:t>
                      </a:r>
                      <a:r>
                        <a:rPr lang="ru-RU" sz="900" b="0" i="0" u="none" strike="noStrike" dirty="0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pPr algn="r" fontAlgn="t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95.00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pPr algn="r" fontAlgn="t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104.00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pPr algn="r" fontAlgn="t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104.00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6726692"/>
                  </a:ext>
                </a:extLst>
              </a:tr>
              <a:tr h="1957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1.5.2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индекс-дефлятор к предыдущему году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106.60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110.90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106.10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105.30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25569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90848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5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63358"/>
              </p:ext>
            </p:extLst>
          </p:nvPr>
        </p:nvGraphicFramePr>
        <p:xfrm>
          <a:off x="251520" y="908720"/>
          <a:ext cx="8496943" cy="56940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xmlns="" val="3326367385"/>
                    </a:ext>
                  </a:extLst>
                </a:gridCol>
                <a:gridCol w="2989717">
                  <a:extLst>
                    <a:ext uri="{9D8B030D-6E8A-4147-A177-3AD203B41FA5}">
                      <a16:colId xmlns:a16="http://schemas.microsoft.com/office/drawing/2014/main" xmlns="" val="3317400780"/>
                    </a:ext>
                  </a:extLst>
                </a:gridCol>
                <a:gridCol w="571910">
                  <a:extLst>
                    <a:ext uri="{9D8B030D-6E8A-4147-A177-3AD203B41FA5}">
                      <a16:colId xmlns:a16="http://schemas.microsoft.com/office/drawing/2014/main" xmlns="" val="2484624972"/>
                    </a:ext>
                  </a:extLst>
                </a:gridCol>
                <a:gridCol w="735312">
                  <a:extLst>
                    <a:ext uri="{9D8B030D-6E8A-4147-A177-3AD203B41FA5}">
                      <a16:colId xmlns:a16="http://schemas.microsoft.com/office/drawing/2014/main" xmlns="" val="3813826872"/>
                    </a:ext>
                  </a:extLst>
                </a:gridCol>
                <a:gridCol w="735312">
                  <a:extLst>
                    <a:ext uri="{9D8B030D-6E8A-4147-A177-3AD203B41FA5}">
                      <a16:colId xmlns:a16="http://schemas.microsoft.com/office/drawing/2014/main" xmlns="" val="3945831052"/>
                    </a:ext>
                  </a:extLst>
                </a:gridCol>
                <a:gridCol w="735312">
                  <a:extLst>
                    <a:ext uri="{9D8B030D-6E8A-4147-A177-3AD203B41FA5}">
                      <a16:colId xmlns:a16="http://schemas.microsoft.com/office/drawing/2014/main" xmlns="" val="3823625572"/>
                    </a:ext>
                  </a:extLst>
                </a:gridCol>
                <a:gridCol w="735312">
                  <a:extLst>
                    <a:ext uri="{9D8B030D-6E8A-4147-A177-3AD203B41FA5}">
                      <a16:colId xmlns:a16="http://schemas.microsoft.com/office/drawing/2014/main" xmlns="" val="1784389762"/>
                    </a:ext>
                  </a:extLst>
                </a:gridCol>
                <a:gridCol w="817014">
                  <a:extLst>
                    <a:ext uri="{9D8B030D-6E8A-4147-A177-3AD203B41FA5}">
                      <a16:colId xmlns:a16="http://schemas.microsoft.com/office/drawing/2014/main" xmlns="" val="491555176"/>
                    </a:ext>
                  </a:extLst>
                </a:gridCol>
                <a:gridCol w="817014">
                  <a:extLst>
                    <a:ext uri="{9D8B030D-6E8A-4147-A177-3AD203B41FA5}">
                      <a16:colId xmlns:a16="http://schemas.microsoft.com/office/drawing/2014/main" xmlns="" val="1504345219"/>
                    </a:ext>
                  </a:extLst>
                </a:gridCol>
              </a:tblGrid>
              <a:tr h="1500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Единица измерения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2027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2028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9505846"/>
                  </a:ext>
                </a:extLst>
              </a:tr>
              <a:tr h="239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Отчет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Отчет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Оценка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90910889"/>
                  </a:ext>
                </a:extLst>
              </a:tr>
              <a:tr h="4424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1.6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Оборот малых и средних предприятий, включая микропредприятия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5 645 355.70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6 031 306.50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6 652 531.00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7 297 826.60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7 910 844.00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8 559 533.22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5236744"/>
                  </a:ext>
                </a:extLst>
              </a:tr>
              <a:tr h="1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1.6.1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112.62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106.84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110.30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109.70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108.40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108.20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07061245"/>
                  </a:ext>
                </a:extLst>
              </a:tr>
              <a:tr h="2627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1.7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Продукция сельского хозяйства в хозяйствах всех категорий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10 085 423.00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11 971 202.94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12 919 657.40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13 620 484.22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14 333 039.85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15 084 377.80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11575640"/>
                  </a:ext>
                </a:extLst>
              </a:tr>
              <a:tr h="1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1.7.1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в сопоставимых ценах, 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96.83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109.60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100.30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100.70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101.00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9257744"/>
                  </a:ext>
                </a:extLst>
              </a:tr>
              <a:tr h="2962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1.7.2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индекс-дефлятор, 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97.70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108.30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107.60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104.90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104.20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2754830"/>
                  </a:ext>
                </a:extLst>
              </a:tr>
              <a:tr h="2627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1.8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Объем инвестиций в основной капитал за счет всех источников финансирования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4 968 678.00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4 978 900.00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5 456 874.40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5 923 437.16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6 391 388.70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6 912 286.90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46318042"/>
                  </a:ext>
                </a:extLst>
              </a:tr>
              <a:tr h="2962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Наименование предприятий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88057094"/>
                  </a:ext>
                </a:extLst>
              </a:tr>
              <a:tr h="1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 ООО "Авангард"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416 626.00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897 433.00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304 620.00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2 371 007.00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250 335.00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245 502.00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2605242"/>
                  </a:ext>
                </a:extLst>
              </a:tr>
              <a:tr h="1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2. ООО "Буинский сахар"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618 861.00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612 893.00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1 136 838.00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2 690 172.00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2 525 760.00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659 000.00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1518452"/>
                  </a:ext>
                </a:extLst>
              </a:tr>
              <a:tr h="2627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3. ф-л ООО "Русский Стандарт Водка" "Буинский спиртозавод"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10 755.00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78 666.00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159 591.00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8391045"/>
                  </a:ext>
                </a:extLst>
              </a:tr>
              <a:tr h="2627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Объем работ, выполненных по виду деятельности "Строительство"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45 760.00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50 153.00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54 441.00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58 741.90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63 382.50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68 548.16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95079627"/>
                  </a:ext>
                </a:extLst>
              </a:tr>
              <a:tr h="1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1.9.1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в сопоставимых ценах, к прерыдущему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17.92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101.39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100.70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102.47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103.35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103.69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53118395"/>
                  </a:ext>
                </a:extLst>
              </a:tr>
              <a:tr h="1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1.9.2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индекс-дефлятор, 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110.80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108.10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107.80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105.30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104.40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104.30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994907"/>
                  </a:ext>
                </a:extLst>
              </a:tr>
              <a:tr h="2627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1.10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Ввод в эксплуатацию жилых домов за счет всех источников финансирования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кв. м.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9.17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8.61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8.60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8.60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8.60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63420597"/>
                  </a:ext>
                </a:extLst>
              </a:tr>
              <a:tr h="1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1.10.1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78.29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93.90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75.91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6130503"/>
                  </a:ext>
                </a:extLst>
              </a:tr>
              <a:tr h="2962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Оборот розничной торговли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6 006 177.00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6 487 400.00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7 115 747.63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7 620 965.71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8 186 060.32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8 726 340.30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4682971"/>
                  </a:ext>
                </a:extLst>
              </a:tr>
              <a:tr h="1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1.11.1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в сопоставимых ценах, 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95.76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100.29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101.00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103.28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171076"/>
                  </a:ext>
                </a:extLst>
              </a:tr>
              <a:tr h="2962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1.11.2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Индекс-дефлятор, 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115.40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107.70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108.60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20252365"/>
                  </a:ext>
                </a:extLst>
              </a:tr>
              <a:tr h="150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1.12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Объем платных услуг населению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336 460.00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346 140.00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397 645.63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434 547.15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466 573.27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498 766.83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1563276"/>
                  </a:ext>
                </a:extLst>
              </a:tr>
              <a:tr h="2962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1.12.1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в сопоставимых ценах, 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62.85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93.27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103.40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103.00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102.75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102.79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2087789"/>
                  </a:ext>
                </a:extLst>
              </a:tr>
              <a:tr h="2962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1.12.2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индекс-дефлятор, 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108.00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110.30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111.10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106.10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7666466"/>
                  </a:ext>
                </a:extLst>
              </a:tr>
              <a:tr h="2627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1.13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Индекс потребительских цен за период с начала года, 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105.0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108.4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109.3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105.4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104.0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9411415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1" y="116632"/>
            <a:ext cx="8496942" cy="792088"/>
          </a:xfrm>
        </p:spPr>
        <p:txBody>
          <a:bodyPr>
            <a:noAutofit/>
          </a:bodyPr>
          <a:lstStyle/>
          <a:p>
            <a:pPr lvl="0" algn="ctr"/>
            <a:r>
              <a:rPr lang="ru-RU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Прогноз социально-экономического развития бюджета на 202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год и плановый период 202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-202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годов</a:t>
            </a:r>
            <a:endParaRPr lang="ru-RU" sz="2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68551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5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250673"/>
              </p:ext>
            </p:extLst>
          </p:nvPr>
        </p:nvGraphicFramePr>
        <p:xfrm>
          <a:off x="251520" y="813444"/>
          <a:ext cx="8568954" cy="57291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6053">
                  <a:extLst>
                    <a:ext uri="{9D8B030D-6E8A-4147-A177-3AD203B41FA5}">
                      <a16:colId xmlns:a16="http://schemas.microsoft.com/office/drawing/2014/main" xmlns="" val="1675488829"/>
                    </a:ext>
                  </a:extLst>
                </a:gridCol>
                <a:gridCol w="2708499">
                  <a:extLst>
                    <a:ext uri="{9D8B030D-6E8A-4147-A177-3AD203B41FA5}">
                      <a16:colId xmlns:a16="http://schemas.microsoft.com/office/drawing/2014/main" xmlns="" val="399586258"/>
                    </a:ext>
                  </a:extLst>
                </a:gridCol>
                <a:gridCol w="579644">
                  <a:extLst>
                    <a:ext uri="{9D8B030D-6E8A-4147-A177-3AD203B41FA5}">
                      <a16:colId xmlns:a16="http://schemas.microsoft.com/office/drawing/2014/main" xmlns="" val="413616083"/>
                    </a:ext>
                  </a:extLst>
                </a:gridCol>
                <a:gridCol w="800793">
                  <a:extLst>
                    <a:ext uri="{9D8B030D-6E8A-4147-A177-3AD203B41FA5}">
                      <a16:colId xmlns:a16="http://schemas.microsoft.com/office/drawing/2014/main" xmlns="" val="1365052882"/>
                    </a:ext>
                  </a:extLst>
                </a:gridCol>
                <a:gridCol w="800793">
                  <a:extLst>
                    <a:ext uri="{9D8B030D-6E8A-4147-A177-3AD203B41FA5}">
                      <a16:colId xmlns:a16="http://schemas.microsoft.com/office/drawing/2014/main" xmlns="" val="3488141471"/>
                    </a:ext>
                  </a:extLst>
                </a:gridCol>
                <a:gridCol w="800793">
                  <a:extLst>
                    <a:ext uri="{9D8B030D-6E8A-4147-A177-3AD203B41FA5}">
                      <a16:colId xmlns:a16="http://schemas.microsoft.com/office/drawing/2014/main" xmlns="" val="415073165"/>
                    </a:ext>
                  </a:extLst>
                </a:gridCol>
                <a:gridCol w="800793">
                  <a:extLst>
                    <a:ext uri="{9D8B030D-6E8A-4147-A177-3AD203B41FA5}">
                      <a16:colId xmlns:a16="http://schemas.microsoft.com/office/drawing/2014/main" xmlns="" val="1884850787"/>
                    </a:ext>
                  </a:extLst>
                </a:gridCol>
                <a:gridCol w="800793">
                  <a:extLst>
                    <a:ext uri="{9D8B030D-6E8A-4147-A177-3AD203B41FA5}">
                      <a16:colId xmlns:a16="http://schemas.microsoft.com/office/drawing/2014/main" xmlns="" val="3007319520"/>
                    </a:ext>
                  </a:extLst>
                </a:gridCol>
                <a:gridCol w="800793">
                  <a:extLst>
                    <a:ext uri="{9D8B030D-6E8A-4147-A177-3AD203B41FA5}">
                      <a16:colId xmlns:a16="http://schemas.microsoft.com/office/drawing/2014/main" xmlns="" val="2138807655"/>
                    </a:ext>
                  </a:extLst>
                </a:gridCol>
              </a:tblGrid>
              <a:tr h="2327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Единица измерения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2027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2028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5715359"/>
                  </a:ext>
                </a:extLst>
              </a:tr>
              <a:tr h="2327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Отчет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Отчет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Оценка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5716545"/>
                  </a:ext>
                </a:extLst>
              </a:tr>
              <a:tr h="4151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1.14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Численность занятых в экономике (среднегодовая)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чел.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21.60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21.60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22.10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22.10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22.10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22.10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48456647"/>
                  </a:ext>
                </a:extLst>
              </a:tr>
              <a:tr h="232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1.14.1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103.00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97.70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584385"/>
                  </a:ext>
                </a:extLst>
              </a:tr>
              <a:tr h="232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1.15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Фонд заработной платы - всего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4 543 226.10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5 339 242.20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6 241 574.13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6 965 596.73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7 543 741.26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8 109 521.85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7097707"/>
                  </a:ext>
                </a:extLst>
              </a:tr>
              <a:tr h="232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1.15.1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111.07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117.52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116.90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111.60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108.30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2528372"/>
                  </a:ext>
                </a:extLst>
              </a:tr>
              <a:tr h="3164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из него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6337023"/>
                  </a:ext>
                </a:extLst>
              </a:tr>
              <a:tr h="2806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1.15.2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по крупным и средним предприятиям (включая бюджетников)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4 199 768.20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4 992 324.70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5 880 779.93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6 590 370.76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7 153 506.26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7 703 677.44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2038091"/>
                  </a:ext>
                </a:extLst>
              </a:tr>
              <a:tr h="4151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1.15.3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111.07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118.87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117.80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112.07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108.54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107.69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88017335"/>
                  </a:ext>
                </a:extLst>
              </a:tr>
              <a:tr h="232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1.15.4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по бюджетным организациям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1 754 791.69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2 100 735.20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2 451 557.98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2 735 938.70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2 963 021.62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3 185 248.24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6181205"/>
                  </a:ext>
                </a:extLst>
              </a:tr>
              <a:tr h="232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1.15.5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113.0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119.7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116.7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111.6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108.3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91905724"/>
                  </a:ext>
                </a:extLst>
              </a:tr>
              <a:tr h="4162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1.15.6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по крупным и средним предприятиям за исключением работников бюджетных организаций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2 444 976.51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2 891 589.50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3 429 221.95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3 854 432.06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4 190 484.64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4 518 429.20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3950065"/>
                  </a:ext>
                </a:extLst>
              </a:tr>
              <a:tr h="232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1.15.7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109.72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118.27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118.59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112.40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108.72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107.83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0611660"/>
                  </a:ext>
                </a:extLst>
              </a:tr>
              <a:tr h="232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Наименование предприятий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2950909"/>
                  </a:ext>
                </a:extLst>
              </a:tr>
              <a:tr h="232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 ООО "Авангард"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412 392.00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485 332.00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605 296.00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665 826.00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732 408.00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805 649.00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7813655"/>
                  </a:ext>
                </a:extLst>
              </a:tr>
              <a:tr h="232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2. ООО "Буинский сахар"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270 448.00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335 373.00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424 925.00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404 643.00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445 107.00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489 618.00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5079825"/>
                  </a:ext>
                </a:extLst>
              </a:tr>
              <a:tr h="2806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3. ф-л ООО "Русский Стандарт Водка" "Буинский спиртозавод"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71 934.00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92 610.00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94 311.00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2866400"/>
                  </a:ext>
                </a:extLst>
              </a:tr>
              <a:tr h="2806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1.16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Среднесписочная численность работников предприятий и организаций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человек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8 578.94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8 517.61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8 478.00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8 442.00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8 410.00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8 378.00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8092019"/>
                  </a:ext>
                </a:extLst>
              </a:tr>
              <a:tr h="232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1.16.1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98.05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99.29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99.53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99.58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99.62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99.62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9447414"/>
                  </a:ext>
                </a:extLst>
              </a:tr>
              <a:tr h="232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из нее: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40014538"/>
                  </a:ext>
                </a:extLst>
              </a:tr>
              <a:tr h="2806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1.16.2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работников крупных и средних предприятий (включая бюджетников)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человек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7 587.35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7 564.65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7 545.00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7 527.00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7 511.00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7 495.00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892340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0" y="0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Прогноз социально-экономического развития бюджета на 202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 и плановый период 202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-202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годов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192441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5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1" y="0"/>
            <a:ext cx="8352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Прогноз социально-экономического развития бюджета на 202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 и плановый период 202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-202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годов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720038"/>
              </p:ext>
            </p:extLst>
          </p:nvPr>
        </p:nvGraphicFramePr>
        <p:xfrm>
          <a:off x="539551" y="861745"/>
          <a:ext cx="8352931" cy="58319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7478">
                  <a:extLst>
                    <a:ext uri="{9D8B030D-6E8A-4147-A177-3AD203B41FA5}">
                      <a16:colId xmlns:a16="http://schemas.microsoft.com/office/drawing/2014/main" xmlns="" val="1757219022"/>
                    </a:ext>
                  </a:extLst>
                </a:gridCol>
                <a:gridCol w="2656786">
                  <a:extLst>
                    <a:ext uri="{9D8B030D-6E8A-4147-A177-3AD203B41FA5}">
                      <a16:colId xmlns:a16="http://schemas.microsoft.com/office/drawing/2014/main" xmlns="" val="2355598523"/>
                    </a:ext>
                  </a:extLst>
                </a:gridCol>
                <a:gridCol w="565031">
                  <a:extLst>
                    <a:ext uri="{9D8B030D-6E8A-4147-A177-3AD203B41FA5}">
                      <a16:colId xmlns:a16="http://schemas.microsoft.com/office/drawing/2014/main" xmlns="" val="413260706"/>
                    </a:ext>
                  </a:extLst>
                </a:gridCol>
                <a:gridCol w="780606">
                  <a:extLst>
                    <a:ext uri="{9D8B030D-6E8A-4147-A177-3AD203B41FA5}">
                      <a16:colId xmlns:a16="http://schemas.microsoft.com/office/drawing/2014/main" xmlns="" val="925668213"/>
                    </a:ext>
                  </a:extLst>
                </a:gridCol>
                <a:gridCol w="780606">
                  <a:extLst>
                    <a:ext uri="{9D8B030D-6E8A-4147-A177-3AD203B41FA5}">
                      <a16:colId xmlns:a16="http://schemas.microsoft.com/office/drawing/2014/main" xmlns="" val="3537092617"/>
                    </a:ext>
                  </a:extLst>
                </a:gridCol>
                <a:gridCol w="780606">
                  <a:extLst>
                    <a:ext uri="{9D8B030D-6E8A-4147-A177-3AD203B41FA5}">
                      <a16:colId xmlns:a16="http://schemas.microsoft.com/office/drawing/2014/main" xmlns="" val="144280536"/>
                    </a:ext>
                  </a:extLst>
                </a:gridCol>
                <a:gridCol w="780606">
                  <a:extLst>
                    <a:ext uri="{9D8B030D-6E8A-4147-A177-3AD203B41FA5}">
                      <a16:colId xmlns:a16="http://schemas.microsoft.com/office/drawing/2014/main" xmlns="" val="1313719581"/>
                    </a:ext>
                  </a:extLst>
                </a:gridCol>
                <a:gridCol w="780606">
                  <a:extLst>
                    <a:ext uri="{9D8B030D-6E8A-4147-A177-3AD203B41FA5}">
                      <a16:colId xmlns:a16="http://schemas.microsoft.com/office/drawing/2014/main" xmlns="" val="2545643856"/>
                    </a:ext>
                  </a:extLst>
                </a:gridCol>
                <a:gridCol w="780606">
                  <a:extLst>
                    <a:ext uri="{9D8B030D-6E8A-4147-A177-3AD203B41FA5}">
                      <a16:colId xmlns:a16="http://schemas.microsoft.com/office/drawing/2014/main" xmlns="" val="2058904240"/>
                    </a:ext>
                  </a:extLst>
                </a:gridCol>
              </a:tblGrid>
              <a:tr h="1682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Единица измерения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2026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2027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2028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0784252"/>
                  </a:ext>
                </a:extLst>
              </a:tr>
              <a:tr h="2924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Отчет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Отчет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Оценка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Прогноз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4408789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1.16.3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97.79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99.70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99.74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99.76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99.79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99.79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27434331"/>
                  </a:ext>
                </a:extLst>
              </a:tr>
              <a:tr h="308965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1.16.4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работников бюджетных организаций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человек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3 481.00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3 425.00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3 425.00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3 425.00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3 425.00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3 425.00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741926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1.16.5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99.37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98.39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16405407"/>
                  </a:ext>
                </a:extLst>
              </a:tr>
              <a:tr h="4030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1.16.6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работников крупных и средних предприятий за исключением работников бюджетных организаций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человек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4 106.35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4 139.45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4 120.00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4 102.00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4 086.00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4 070.00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6793441"/>
                  </a:ext>
                </a:extLst>
              </a:tr>
              <a:tr h="1903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1.16.7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96.48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100.81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99.53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99.56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99.61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99.61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27689878"/>
                  </a:ext>
                </a:extLst>
              </a:tr>
              <a:tr h="2717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1.16.8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работников малых предприятий (включая микропредприятия)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человек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991.59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952.96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933.00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915.00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899.00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883.00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1503359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1.16.9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100.06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96.10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97.91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98.07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98.25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98.22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3313610"/>
                  </a:ext>
                </a:extLst>
              </a:tr>
              <a:tr h="2717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1.17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Среднемесячная номинальная начисленная заработная плата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рублей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44 131.60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52 237.29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61 350.69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68 759.35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74 749.72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80 662.87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3927967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1.17.1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113.28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118.37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117.45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112.08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108.71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107.91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9742131"/>
                  </a:ext>
                </a:extLst>
              </a:tr>
              <a:tr h="1734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в том числе: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27411438"/>
                  </a:ext>
                </a:extLst>
              </a:tr>
              <a:tr h="2717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1.17.2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по крупным и средним предприятиям (включая бюджетников)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рублей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46 126.90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54 996.21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64 952.29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72 963.67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79 367.00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85 653.52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84687876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1.17.3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113.58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119.23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118.10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112.33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108.78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107.92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5906082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1.17.4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по бюджетным организациям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рублей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42 008.80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51 109.79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59 648.61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66 567.85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72 092.98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77 499.96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61111720"/>
                  </a:ext>
                </a:extLst>
              </a:tr>
              <a:tr h="221445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1.17.5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113.71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121.66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116.71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111.60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108.30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107.50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43306316"/>
                  </a:ext>
                </a:extLst>
              </a:tr>
              <a:tr h="4030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1.17.6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по крупным и средним предприятиям за исключением работников бюджетных организаций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рублей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49 617.86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58 212.03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69 361.29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78 303.92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85 464.28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92 514.93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52879553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1.17.7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113.72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117.32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119.15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112.89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109.14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108.25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9617138"/>
                  </a:ext>
                </a:extLst>
              </a:tr>
              <a:tr h="2717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1.17.8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по малым предприятиям (включая микропредприятия)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рублей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28 864.21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30 336.84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32 225.28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34 173.59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36 173.06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38 301.66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760679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1.17.9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111.05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105.10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106.22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106.05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105.85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105.88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6266095"/>
                  </a:ext>
                </a:extLst>
              </a:tr>
              <a:tr h="1972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Наименование предприятий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9740968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 ООО "Авангард"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рублей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50 538.24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58 445.57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70 646.13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77 063.19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84 769.44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93 246.41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072654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2. ООО "Буинский сахар"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рублей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45 256.00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56 290.00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64 266.00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70 692.00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77 762.00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85 538.00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33170293"/>
                  </a:ext>
                </a:extLst>
              </a:tr>
              <a:tr h="2717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3. ф-л ООО "Русский Стандарт Водка" "Буинский спиртозавод"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рублей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52 583.33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66 530.17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71 447.73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65682150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1.18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Реальная заработная плата, к предыдущему году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101.20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109.19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107.45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106.33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104.53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103.76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37512490"/>
                  </a:ext>
                </a:extLst>
              </a:tr>
              <a:tr h="1682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1.19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Денежные доходы населения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тыс. руб.</a:t>
                      </a: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15 075 251.93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17 064 513.91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18 771 320.20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20 082 240.00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21 234 096.00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355C"/>
                          </a:solidFill>
                          <a:effectLst/>
                          <a:latin typeface="Tahoma" panose="020B0604030504040204" pitchFamily="34" charset="0"/>
                        </a:rPr>
                        <a:t>22 478 868.00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946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80173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2967</TotalTime>
  <Words>2602</Words>
  <Application>Microsoft Office PowerPoint</Application>
  <PresentationFormat>Экран (4:3)</PresentationFormat>
  <Paragraphs>1188</Paragraphs>
  <Slides>25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Трава</vt:lpstr>
      <vt:lpstr>«О бюджете Буинского муниципального района на 2026 год и на плановый период 2027 и 2028 годов»</vt:lpstr>
      <vt:lpstr>Презентация PowerPoint</vt:lpstr>
      <vt:lpstr>Презентация PowerPoint</vt:lpstr>
      <vt:lpstr>Презентация PowerPoint</vt:lpstr>
      <vt:lpstr>Презентация PowerPoint</vt:lpstr>
      <vt:lpstr>Прогноз социально-экономического развития бюджета на 2026 год и плановый период 2027-2028 годов</vt:lpstr>
      <vt:lpstr>Прогноз социально-экономического развития бюджета на 2026 год и плановый период 2027-2028 годов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Прогноз выделения средств из республиканского бюджета в бюджет  Буинского муниципального района  на 2026 год и плановый период 2027-2028 годов  </vt:lpstr>
      <vt:lpstr>Презентация PowerPoint</vt:lpstr>
      <vt:lpstr>Презентация PowerPoint</vt:lpstr>
      <vt:lpstr>Расходы  консолидированного бюджета Буинского муниципального района на 2026 год и плановый период 2027-2028 годов                                                                                                             тыс.руб.</vt:lpstr>
      <vt:lpstr>тыс.руб.</vt:lpstr>
      <vt:lpstr>Консолидированный бюджет Буинского муниципального района на 2026 год и плановый период 2027-2028 годов</vt:lpstr>
      <vt:lpstr>Презентация PowerPoint</vt:lpstr>
      <vt:lpstr>Презентация PowerPoint</vt:lpstr>
    </vt:vector>
  </TitlesOfParts>
  <Company>Буинский финансовый отдел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ФБП Буинского муниципального района РТ  Исполнение расходной части бюджетов в 2006 году</dc:title>
  <dc:creator>buin-raifo1</dc:creator>
  <cp:lastModifiedBy>raifo2</cp:lastModifiedBy>
  <cp:revision>434</cp:revision>
  <cp:lastPrinted>2025-02-10T11:26:18Z</cp:lastPrinted>
  <dcterms:created xsi:type="dcterms:W3CDTF">2007-02-16T13:18:52Z</dcterms:created>
  <dcterms:modified xsi:type="dcterms:W3CDTF">2026-02-05T12:04:53Z</dcterms:modified>
</cp:coreProperties>
</file>