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1"/>
  </p:notesMasterIdLst>
  <p:sldIdLst>
    <p:sldId id="301" r:id="rId2"/>
    <p:sldId id="286" r:id="rId3"/>
    <p:sldId id="300" r:id="rId4"/>
    <p:sldId id="318" r:id="rId5"/>
    <p:sldId id="288" r:id="rId6"/>
    <p:sldId id="289" r:id="rId7"/>
    <p:sldId id="321" r:id="rId8"/>
    <p:sldId id="320" r:id="rId9"/>
    <p:sldId id="319" r:id="rId10"/>
    <p:sldId id="322" r:id="rId11"/>
    <p:sldId id="324" r:id="rId12"/>
    <p:sldId id="325" r:id="rId13"/>
    <p:sldId id="294" r:id="rId14"/>
    <p:sldId id="295" r:id="rId15"/>
    <p:sldId id="302" r:id="rId16"/>
    <p:sldId id="323" r:id="rId17"/>
    <p:sldId id="326" r:id="rId18"/>
    <p:sldId id="298" r:id="rId19"/>
    <p:sldId id="297" r:id="rId20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2" autoAdjust="0"/>
    <p:restoredTop sz="94671" autoAdjust="0"/>
  </p:normalViewPr>
  <p:slideViewPr>
    <p:cSldViewPr>
      <p:cViewPr varScale="1">
        <p:scale>
          <a:sx n="70" d="100"/>
          <a:sy n="70" d="100"/>
        </p:scale>
        <p:origin x="11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млн.рублей</a:t>
            </a:r>
          </a:p>
        </c:rich>
      </c:tx>
      <c:layout>
        <c:manualLayout>
          <c:xMode val="edge"/>
          <c:yMode val="edge"/>
          <c:x val="0.45078727811605168"/>
          <c:y val="1.5117367911501896E-2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770729327565754"/>
          <c:y val="8.7769017728188944E-2"/>
          <c:w val="0.73405732696367065"/>
          <c:h val="0.79113253289317065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8271984116460183E-2"/>
                  <c:y val="3.0234735823003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203988087345137E-2"/>
                  <c:y val="-8.0625962194677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первоначальный</c:v>
                </c:pt>
                <c:pt idx="1">
                  <c:v>уточненный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488.7</c:v>
                </c:pt>
                <c:pt idx="1">
                  <c:v>557.20000000000005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6972592"/>
        <c:axId val="208993904"/>
        <c:axId val="0"/>
      </c:bar3DChart>
      <c:catAx>
        <c:axId val="13697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93904"/>
        <c:crosses val="autoZero"/>
        <c:auto val="1"/>
        <c:lblAlgn val="ctr"/>
        <c:lblOffset val="100"/>
        <c:noMultiLvlLbl val="0"/>
      </c:catAx>
      <c:valAx>
        <c:axId val="2089939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6972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млн.рублей</a:t>
            </a:r>
            <a:endParaRPr lang="ru-RU" dirty="0"/>
          </a:p>
        </c:rich>
      </c:tx>
      <c:layout>
        <c:manualLayout>
          <c:xMode val="edge"/>
          <c:yMode val="edge"/>
          <c:x val="0.36209565848593916"/>
          <c:y val="3.9904397024661191E-2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9 месяцев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151196126263552E-3"/>
                  <c:y val="-5.65312291182699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302392252526358E-3"/>
                  <c:y val="-7.648342763060049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351.3</c:v>
                </c:pt>
                <c:pt idx="1">
                  <c:v>353.6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000624"/>
        <c:axId val="209001184"/>
      </c:barChart>
      <c:catAx>
        <c:axId val="20900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001184"/>
        <c:crosses val="autoZero"/>
        <c:auto val="1"/>
        <c:lblAlgn val="ctr"/>
        <c:lblOffset val="100"/>
        <c:noMultiLvlLbl val="0"/>
      </c:catAx>
      <c:valAx>
        <c:axId val="209001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0900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млн.рублей</a:t>
            </a:r>
            <a:endParaRPr lang="ru-RU" dirty="0"/>
          </a:p>
        </c:rich>
      </c:tx>
      <c:layout>
        <c:manualLayout>
          <c:xMode val="edge"/>
          <c:yMode val="edge"/>
          <c:x val="0.35005029964806095"/>
          <c:y val="3.9904397024661191E-2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9 месяцев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6804837943112655E-17"/>
                  <c:y val="-1.3301465674887103E-2"/>
                </c:manualLayout>
              </c:layout>
              <c:tx>
                <c:rich>
                  <a:bodyPr/>
                  <a:lstStyle/>
                  <a:p>
                    <a:pPr>
                      <a:defRPr sz="3200" baseline="0">
                        <a:solidFill>
                          <a:srgbClr val="000000"/>
                        </a:solidFill>
                      </a:defRPr>
                    </a:pPr>
                    <a:r>
                      <a:rPr lang="en-US" sz="3200" baseline="0" dirty="0" smtClean="0">
                        <a:solidFill>
                          <a:srgbClr val="000000"/>
                        </a:solidFill>
                      </a:rPr>
                      <a:t>90,</a:t>
                    </a:r>
                    <a:r>
                      <a:rPr lang="en-US" sz="3200" dirty="0" smtClean="0"/>
                      <a:t>1</a:t>
                    </a:r>
                    <a:endParaRPr lang="en-US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3205862699548169E-2"/>
                </c:manualLayout>
              </c:layout>
              <c:tx>
                <c:rich>
                  <a:bodyPr/>
                  <a:lstStyle/>
                  <a:p>
                    <a:pPr>
                      <a:defRPr sz="3200" baseline="0">
                        <a:solidFill>
                          <a:srgbClr val="000000"/>
                        </a:solidFill>
                      </a:defRPr>
                    </a:pPr>
                    <a:r>
                      <a:rPr lang="en-US" sz="3200" baseline="0" dirty="0" smtClean="0">
                        <a:solidFill>
                          <a:srgbClr val="000000"/>
                        </a:solidFill>
                      </a:rPr>
                      <a:t>9</a:t>
                    </a:r>
                    <a:r>
                      <a:rPr lang="en-US" sz="3200" dirty="0" smtClean="0"/>
                      <a:t>3,5</a:t>
                    </a:r>
                    <a:endParaRPr lang="en-US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89.9</c:v>
                </c:pt>
                <c:pt idx="1">
                  <c:v>93.9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8587920"/>
        <c:axId val="208590720"/>
      </c:barChart>
      <c:catAx>
        <c:axId val="20858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8590720"/>
        <c:crosses val="autoZero"/>
        <c:auto val="1"/>
        <c:lblAlgn val="ctr"/>
        <c:lblOffset val="100"/>
        <c:noMultiLvlLbl val="0"/>
      </c:catAx>
      <c:valAx>
        <c:axId val="208590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0858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945F8-7F7E-45EB-8E4A-E4128CA6A9D8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D7DF-B331-424D-8C23-5BF20C760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7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0787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7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7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7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7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8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78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78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78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E3FC18-2D01-4F36-9018-0DD5126299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35E6-0440-4B01-BF70-8341853C5B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2287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670B0-82BB-4B10-B962-AAD44641E8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51128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97A30A3-80D1-4EE6-B861-6470405807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08710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2C4FC95-C45C-4F0B-B2E4-CDC8839615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1084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36A0-F388-458B-97DE-6C13136243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571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1D7D8-3352-41B8-9C6B-C33F1ABF92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9500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D2D23-60CE-4D90-B992-270296BDFE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6504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2E273-864D-4BC0-BEBE-6E5B8CC210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8765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4418C-8D08-4A97-832B-8237F8F947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8985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D7D94-2634-41A0-A001-15EB7754B6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169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639F-9F6F-4900-ADDF-6516EC80AF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88423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9E72A-15ED-43FC-9E57-A4393BCF2C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6580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685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6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6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30F2C91-8A3B-4045-8E1E-26C1BF298F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686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86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385175" cy="1431925"/>
          </a:xfrm>
        </p:spPr>
        <p:txBody>
          <a:bodyPr/>
          <a:lstStyle/>
          <a:p>
            <a:r>
              <a:rPr lang="ru-RU" sz="3200" dirty="0" smtClean="0"/>
              <a:t>Отчет </a:t>
            </a:r>
            <a:r>
              <a:rPr lang="ru-RU" sz="3200" dirty="0"/>
              <a:t>«Об исполнении бюджета Буинского муниципального района за </a:t>
            </a:r>
            <a:r>
              <a:rPr lang="ru-RU" sz="3200" dirty="0" smtClean="0"/>
              <a:t> </a:t>
            </a:r>
            <a:r>
              <a:rPr lang="ru-RU" sz="3200" dirty="0"/>
              <a:t>2016 </a:t>
            </a:r>
            <a:r>
              <a:rPr lang="ru-RU" sz="3200" dirty="0" smtClean="0"/>
              <a:t>год»</a:t>
            </a:r>
            <a:endParaRPr lang="ru-RU" sz="3200" dirty="0"/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69153" y="491371"/>
            <a:ext cx="8785671" cy="52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ru-RU" sz="1600" u="sng" dirty="0" smtClean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 smtClean="0">
                <a:solidFill>
                  <a:schemeClr val="folHlink"/>
                </a:solidFill>
                <a:latin typeface="Arial" charset="0"/>
              </a:rPr>
            </a:br>
            <a:endParaRPr lang="ru-RU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15616" y="3717032"/>
            <a:ext cx="773895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ru-RU" sz="2800" dirty="0" smtClean="0"/>
              <a:t>Председатель </a:t>
            </a:r>
            <a:br>
              <a:rPr lang="ru-RU" sz="2800" dirty="0" smtClean="0"/>
            </a:br>
            <a:r>
              <a:rPr lang="ru-RU" sz="2800" dirty="0" smtClean="0"/>
              <a:t>МКУ «Финансово-бюджетная палата Буинского муниципального района»</a:t>
            </a:r>
          </a:p>
          <a:p>
            <a:pPr algn="r"/>
            <a:r>
              <a:rPr lang="ru-RU" sz="2800" dirty="0" err="1" smtClean="0"/>
              <a:t>Р.Р.Аглиуллин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962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824163"/>
          </a:xfrm>
        </p:spPr>
        <p:txBody>
          <a:bodyPr/>
          <a:lstStyle/>
          <a:p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 Буинского муниципального района по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налогу на имущество физических лиц                         за  2015-2016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</a:t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081570"/>
              </p:ext>
            </p:extLst>
          </p:nvPr>
        </p:nvGraphicFramePr>
        <p:xfrm>
          <a:off x="250825" y="3357563"/>
          <a:ext cx="8594725" cy="3062606"/>
        </p:xfrm>
        <a:graphic>
          <a:graphicData uri="http://schemas.openxmlformats.org/drawingml/2006/table">
            <a:tbl>
              <a:tblPr/>
              <a:tblGrid>
                <a:gridCol w="2664991"/>
                <a:gridCol w="1800200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6578,5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5652,9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5696,8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-921,1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8636"/>
            <a:ext cx="8893175" cy="1431925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Доля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поступлений в казну района от </a:t>
            </a:r>
            <a:r>
              <a:rPr lang="ru-RU" sz="2800" dirty="0" err="1" smtClean="0">
                <a:solidFill>
                  <a:schemeClr val="folHlink"/>
                </a:solidFill>
                <a:latin typeface="Arial" charset="0"/>
              </a:rPr>
              <a:t>бюджетообразующих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 предприятий за 2016 год</a:t>
            </a:r>
            <a:endParaRPr lang="ru-RU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2781300"/>
            <a:ext cx="8594725" cy="302418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 </a:t>
            </a:r>
            <a:r>
              <a:rPr lang="ru-RU" sz="2800" dirty="0"/>
              <a:t>	</a:t>
            </a:r>
            <a:endParaRPr lang="ru-RU" sz="2800" b="1" dirty="0"/>
          </a:p>
          <a:p>
            <a:pPr>
              <a:lnSpc>
                <a:spcPct val="90000"/>
              </a:lnSpc>
            </a:pPr>
            <a:endParaRPr lang="ru-RU" sz="2800" b="1" dirty="0"/>
          </a:p>
          <a:p>
            <a:pPr>
              <a:lnSpc>
                <a:spcPct val="90000"/>
              </a:lnSpc>
            </a:pPr>
            <a:endParaRPr lang="ru-RU" sz="2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96422"/>
              </p:ext>
            </p:extLst>
          </p:nvPr>
        </p:nvGraphicFramePr>
        <p:xfrm>
          <a:off x="479735" y="1487375"/>
          <a:ext cx="8136904" cy="515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0080"/>
                <a:gridCol w="4248472"/>
                <a:gridCol w="1296144"/>
                <a:gridCol w="1872208"/>
              </a:tblGrid>
              <a:tr h="67926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ru-RU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</a:p>
                    <a:p>
                      <a:r>
                        <a:rPr lang="ru-RU" dirty="0" smtClean="0"/>
                        <a:t>организаций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тыс. руб.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</a:t>
                      </a:r>
                      <a:r>
                        <a:rPr lang="ru-RU" dirty="0" err="1" smtClean="0"/>
                        <a:t>поступ</a:t>
                      </a:r>
                      <a:r>
                        <a:rPr lang="en-US" dirty="0" smtClean="0"/>
                        <a:t>-</a:t>
                      </a:r>
                      <a:r>
                        <a:rPr lang="ru-RU" dirty="0" err="1" smtClean="0"/>
                        <a:t>лений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smtClean="0"/>
                        <a:t>%</a:t>
                      </a:r>
                      <a:endParaRPr lang="ru-RU" dirty="0" smtClean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</a:t>
                      </a:r>
                      <a:r>
                        <a:rPr lang="ru-RU" baseline="0" dirty="0" smtClean="0"/>
                        <a:t> «Ак Барс Буинск»  ( 4 филиала)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24134,3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5,6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</a:t>
                      </a:r>
                      <a:r>
                        <a:rPr lang="ru-RU" baseline="0" dirty="0" smtClean="0"/>
                        <a:t> «Буинский сахар»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22385,1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5,2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БуЭС</a:t>
                      </a:r>
                      <a:r>
                        <a:rPr lang="ru-RU" baseline="0" dirty="0" smtClean="0"/>
                        <a:t> филиал ОАО «Сетевая компания»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18553,6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4,3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ГАУЗ «</a:t>
                      </a:r>
                      <a:r>
                        <a:rPr lang="ru-RU" dirty="0" err="1" smtClean="0"/>
                        <a:t>Буинская</a:t>
                      </a:r>
                      <a:r>
                        <a:rPr lang="ru-RU" dirty="0" smtClean="0"/>
                        <a:t> ЦРБ»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16272,0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3,8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 </a:t>
                      </a:r>
                      <a:r>
                        <a:rPr lang="ru-RU" baseline="0" dirty="0" smtClean="0"/>
                        <a:t> АФ «Авангард»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16257,3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3,8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«Газпром </a:t>
                      </a:r>
                      <a:r>
                        <a:rPr lang="ru-RU" dirty="0" err="1" smtClean="0"/>
                        <a:t>трансгаз</a:t>
                      </a:r>
                      <a:r>
                        <a:rPr lang="ru-RU" dirty="0" smtClean="0"/>
                        <a:t> Казань «ЭПУ «</a:t>
                      </a:r>
                      <a:r>
                        <a:rPr lang="ru-RU" dirty="0" err="1" smtClean="0"/>
                        <a:t>Буинскгаз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14313,0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3,3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ЗАО «Вираж»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7905,5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1,8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«РСВ</a:t>
                      </a:r>
                      <a:r>
                        <a:rPr lang="ru-RU" baseline="0" dirty="0" smtClean="0"/>
                        <a:t> «Буинский </a:t>
                      </a:r>
                      <a:r>
                        <a:rPr lang="ru-RU" baseline="0" dirty="0" err="1" smtClean="0"/>
                        <a:t>спиртзавод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7714,5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1,8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«Коммуна»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6720,0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1,6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893175" cy="1431925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b="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0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расходной части бюджетов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 smtClean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за  2016 год </a:t>
            </a:r>
            <a:endParaRPr lang="ru-RU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2781300"/>
            <a:ext cx="8594725" cy="30241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sz="2800" dirty="0"/>
              <a:t>Расходы консолидированного бюджета 	</a:t>
            </a:r>
            <a:r>
              <a:rPr lang="ru-RU" sz="2800" dirty="0" smtClean="0"/>
              <a:t>       971 768,6</a:t>
            </a:r>
            <a:r>
              <a:rPr lang="ru-RU" sz="2800" b="1" dirty="0" smtClean="0"/>
              <a:t> </a:t>
            </a:r>
            <a:r>
              <a:rPr lang="ru-RU" sz="2800" b="1" dirty="0"/>
              <a:t>тыс. руб. </a:t>
            </a:r>
            <a:r>
              <a:rPr lang="ru-RU" sz="2800" b="1" dirty="0" smtClean="0"/>
              <a:t>(99,3% </a:t>
            </a:r>
            <a:r>
              <a:rPr lang="ru-RU" sz="2800" b="1" dirty="0"/>
              <a:t>от плана)</a:t>
            </a:r>
          </a:p>
          <a:p>
            <a:pPr>
              <a:lnSpc>
                <a:spcPct val="90000"/>
              </a:lnSpc>
            </a:pPr>
            <a:endParaRPr lang="ru-RU" sz="2800" b="1" dirty="0"/>
          </a:p>
          <a:p>
            <a:pPr>
              <a:lnSpc>
                <a:spcPct val="90000"/>
              </a:lnSpc>
            </a:pPr>
            <a:r>
              <a:rPr lang="ru-RU" sz="2800" dirty="0"/>
              <a:t>Расходы  бюджета  муниципального района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		</a:t>
            </a:r>
            <a:r>
              <a:rPr lang="ru-RU" sz="2800" dirty="0" smtClean="0"/>
              <a:t>899 750,2</a:t>
            </a:r>
            <a:r>
              <a:rPr lang="ru-RU" sz="2800" b="1" dirty="0" smtClean="0"/>
              <a:t> </a:t>
            </a:r>
            <a:r>
              <a:rPr lang="ru-RU" sz="2800" b="1" dirty="0"/>
              <a:t>тыс. руб. </a:t>
            </a:r>
            <a:r>
              <a:rPr lang="ru-RU" sz="2800" b="1" dirty="0" smtClean="0"/>
              <a:t>( 99,4% от </a:t>
            </a:r>
            <a:r>
              <a:rPr lang="ru-RU" sz="2800" b="1" dirty="0"/>
              <a:t>плана)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Буинский муниципальный район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Расходы  бюджета Буинского муниципального района за 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 2016 год</a:t>
            </a: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                                                                               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тыс.руб.</a:t>
            </a:r>
          </a:p>
        </p:txBody>
      </p:sp>
      <p:graphicFrame>
        <p:nvGraphicFramePr>
          <p:cNvPr id="23961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4045386"/>
              </p:ext>
            </p:extLst>
          </p:nvPr>
        </p:nvGraphicFramePr>
        <p:xfrm>
          <a:off x="179388" y="1772816"/>
          <a:ext cx="8713787" cy="4556720"/>
        </p:xfrm>
        <a:graphic>
          <a:graphicData uri="http://schemas.openxmlformats.org/drawingml/2006/table">
            <a:tbl>
              <a:tblPr/>
              <a:tblGrid>
                <a:gridCol w="1096962"/>
                <a:gridCol w="3223642"/>
                <a:gridCol w="1170558"/>
                <a:gridCol w="1538288"/>
                <a:gridCol w="1684337"/>
              </a:tblGrid>
              <a:tr h="3601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Раздел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61116,2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6007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2205,7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2205,7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Правоохранительная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38262,7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37902,1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14129,4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13472,4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Охрана окружающей среды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1751,4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1751,4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28866784"/>
              </p:ext>
            </p:extLst>
          </p:nvPr>
        </p:nvGraphicFramePr>
        <p:xfrm>
          <a:off x="179512" y="1772816"/>
          <a:ext cx="8666162" cy="3904699"/>
        </p:xfrm>
        <a:graphic>
          <a:graphicData uri="http://schemas.openxmlformats.org/drawingml/2006/table">
            <a:tbl>
              <a:tblPr/>
              <a:tblGrid>
                <a:gridCol w="1093787"/>
                <a:gridCol w="2890838"/>
                <a:gridCol w="1482725"/>
                <a:gridCol w="1622425"/>
                <a:gridCol w="1576387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Образование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637930,5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637722,6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Культура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65810,6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65695,1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Здравоохранение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19579,3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16624,7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10889,8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10889,8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51485,6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51485,6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Буинский муниципальный район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Расходы  бюджета Буинского муниципального района 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 за 2016 год (продолжение)</a:t>
            </a: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                                                                               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тыс.руб.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647" y="574675"/>
            <a:ext cx="8385175" cy="1431925"/>
          </a:xfrm>
        </p:spPr>
        <p:txBody>
          <a:bodyPr/>
          <a:lstStyle/>
          <a:p>
            <a:r>
              <a:rPr lang="ru-RU" sz="2400" dirty="0" smtClean="0"/>
              <a:t>Выплачена заработная плата с начислениями работникам бюджетной сферы Буинского муниципального района за  2015-2016 годы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49330"/>
              </p:ext>
            </p:extLst>
          </p:nvPr>
        </p:nvGraphicFramePr>
        <p:xfrm>
          <a:off x="838200" y="2276872"/>
          <a:ext cx="6326088" cy="381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49" y="238125"/>
            <a:ext cx="897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ФБП Буинского муниципального района 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092" y="5958572"/>
            <a:ext cx="320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темп роста 100,</a:t>
            </a:r>
            <a:r>
              <a:rPr lang="en-US" sz="2400" b="1" dirty="0" smtClean="0">
                <a:solidFill>
                  <a:srgbClr val="002060"/>
                </a:solidFill>
              </a:rPr>
              <a:t>7</a:t>
            </a:r>
            <a:r>
              <a:rPr lang="ru-RU" sz="2400" b="1" dirty="0" smtClean="0">
                <a:solidFill>
                  <a:srgbClr val="002060"/>
                </a:solidFill>
              </a:rPr>
              <a:t>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484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647" y="574675"/>
            <a:ext cx="8385175" cy="1431925"/>
          </a:xfrm>
        </p:spPr>
        <p:txBody>
          <a:bodyPr/>
          <a:lstStyle/>
          <a:p>
            <a:r>
              <a:rPr lang="ru-RU" sz="2400" dirty="0" smtClean="0"/>
              <a:t>Оплата коммунальных услуг по бюджетным учреждениям Буинского муниципального района за  2015-2016 годы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25558"/>
              </p:ext>
            </p:extLst>
          </p:nvPr>
        </p:nvGraphicFramePr>
        <p:xfrm>
          <a:off x="838200" y="2276872"/>
          <a:ext cx="6326088" cy="381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49" y="238125"/>
            <a:ext cx="897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ФБП Буинского муниципального района 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092" y="5958572"/>
            <a:ext cx="320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темп роста 10</a:t>
            </a:r>
            <a:r>
              <a:rPr lang="en-US" sz="2400" b="1" dirty="0" smtClean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r>
              <a:rPr lang="en-US" sz="2400" b="1" dirty="0" smtClean="0">
                <a:solidFill>
                  <a:srgbClr val="002060"/>
                </a:solidFill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</a:rPr>
              <a:t>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328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647" y="574675"/>
            <a:ext cx="8385175" cy="1431925"/>
          </a:xfrm>
        </p:spPr>
        <p:txBody>
          <a:bodyPr/>
          <a:lstStyle/>
          <a:p>
            <a:r>
              <a:rPr lang="ru-RU" sz="2400" dirty="0" smtClean="0"/>
              <a:t>Оплата коммунальных услуг по бюджетным учреждениям Буинского муниципального района за  2015-2016 годы              (в тыс.руб.)</a:t>
            </a:r>
            <a:endParaRPr lang="ru-RU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49" y="238125"/>
            <a:ext cx="897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ФБП Буинского муниципального района РТ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916832"/>
          <a:ext cx="8352928" cy="456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1440160"/>
                <a:gridCol w="1368152"/>
              </a:tblGrid>
              <a:tr h="45365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       </a:t>
                      </a:r>
                      <a:r>
                        <a:rPr lang="ru-RU" sz="2000" dirty="0" smtClean="0"/>
                        <a:t>Поставщики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</a:t>
                      </a:r>
                      <a:r>
                        <a:rPr lang="ru-RU" baseline="0" dirty="0" smtClean="0"/>
                        <a:t>Годы    </a:t>
                      </a:r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Разница       (+,-)</a:t>
                      </a:r>
                      <a:endParaRPr lang="ru-RU" dirty="0"/>
                    </a:p>
                  </a:txBody>
                  <a:tcPr/>
                </a:tc>
              </a:tr>
              <a:tr h="4536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2016</a:t>
                      </a:r>
                      <a:endParaRPr lang="ru-RU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АО «</a:t>
                      </a:r>
                      <a:r>
                        <a:rPr lang="ru-RU" dirty="0" err="1" smtClean="0"/>
                        <a:t>Татэнергосбыт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41671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46</a:t>
                      </a:r>
                      <a:r>
                        <a:rPr lang="en-US" sz="2400" b="1" dirty="0" smtClean="0"/>
                        <a:t>093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+4</a:t>
                      </a:r>
                      <a:r>
                        <a:rPr lang="en-US" sz="2400" b="1" dirty="0" smtClean="0"/>
                        <a:t>422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АО «Газпром </a:t>
                      </a:r>
                      <a:r>
                        <a:rPr lang="ru-RU" dirty="0" err="1" smtClean="0"/>
                        <a:t>межрегионгаз</a:t>
                      </a:r>
                      <a:r>
                        <a:rPr lang="ru-RU" dirty="0" smtClean="0"/>
                        <a:t> Казань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6341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7593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+1252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ЗАО</a:t>
                      </a:r>
                      <a:r>
                        <a:rPr lang="ru-RU" baseline="0" dirty="0" smtClean="0"/>
                        <a:t> «Буинское ПТС»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12268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13248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+980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ЗАО «Буинск водоканал»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2255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2723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+468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ООО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baseline="0" dirty="0" err="1" smtClean="0"/>
                        <a:t>Тетюшское</a:t>
                      </a:r>
                      <a:r>
                        <a:rPr lang="ru-RU" baseline="0" dirty="0" smtClean="0"/>
                        <a:t> ПТС»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9812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21556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+11744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ОАО «</a:t>
                      </a:r>
                      <a:r>
                        <a:rPr lang="ru-RU" dirty="0" err="1" smtClean="0"/>
                        <a:t>Киятское</a:t>
                      </a:r>
                      <a:r>
                        <a:rPr lang="ru-RU" baseline="0" dirty="0" smtClean="0"/>
                        <a:t> МПП ЖКХ»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16265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1339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-14926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</a:t>
                      </a:r>
                      <a:r>
                        <a:rPr lang="ru-RU" dirty="0" err="1" smtClean="0"/>
                        <a:t>Буинсктопливо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239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  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-234</a:t>
                      </a:r>
                      <a:endParaRPr lang="ru-RU" sz="2400" b="1" dirty="0"/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1275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en-US" sz="2400" b="1" dirty="0" smtClean="0"/>
                        <a:t>  9</a:t>
                      </a:r>
                      <a:r>
                        <a:rPr lang="ru-RU" sz="2400" b="1" dirty="0" smtClean="0"/>
                        <a:t>65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-</a:t>
                      </a:r>
                      <a:r>
                        <a:rPr lang="en-US" sz="2400" b="1" dirty="0" smtClean="0"/>
                        <a:t>35</a:t>
                      </a:r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3328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9918" y="2501131"/>
            <a:ext cx="8385175" cy="1431925"/>
          </a:xfrm>
        </p:spPr>
        <p:txBody>
          <a:bodyPr/>
          <a:lstStyle/>
          <a:p>
            <a:r>
              <a:rPr lang="ru-RU" sz="2400" dirty="0"/>
              <a:t>Отчет об исполнении бюджета Буинского муниципального района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  </a:t>
            </a:r>
            <a:r>
              <a:rPr lang="ru-RU" sz="2400" dirty="0"/>
              <a:t>2016 </a:t>
            </a:r>
            <a:r>
              <a:rPr lang="ru-RU" sz="2400" dirty="0" smtClean="0"/>
              <a:t>год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36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3600" dirty="0">
                <a:solidFill>
                  <a:schemeClr val="folHlink"/>
                </a:solidFill>
                <a:latin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Доходы –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913 065,8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Arial" charset="0"/>
              </a:rPr>
              <a:t>тыс.рублей</a:t>
            </a:r>
            <a:br>
              <a:rPr lang="ru-RU" sz="3600" dirty="0">
                <a:solidFill>
                  <a:schemeClr val="tx1"/>
                </a:solidFill>
                <a:latin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Расходы –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899 750,2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 тыс.рублей </a:t>
            </a:r>
            <a:r>
              <a:rPr lang="ru-RU" sz="36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Arial" charset="0"/>
              </a:rPr>
            </a:br>
            <a:r>
              <a:rPr lang="ru-RU" sz="3600" dirty="0">
                <a:solidFill>
                  <a:schemeClr val="tx1"/>
                </a:solidFill>
                <a:latin typeface="Arial" charset="0"/>
              </a:rPr>
              <a:t>Профицит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13 315,6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</a:rPr>
              <a:t>тыс.рублей</a:t>
            </a:r>
            <a:endParaRPr lang="ru-RU" sz="3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323850" y="406400"/>
            <a:ext cx="897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ФБП Буинского муниципального района РТ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2931" y="2348880"/>
            <a:ext cx="8385175" cy="14319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folHlink"/>
                </a:solidFill>
                <a:latin typeface="Arial" charset="0"/>
              </a:rPr>
              <a:t>Спасибо за внимание !</a:t>
            </a:r>
          </a:p>
        </p:txBody>
      </p:sp>
      <p:sp>
        <p:nvSpPr>
          <p:cNvPr id="242691" name="Rectangle 3"/>
          <p:cNvSpPr>
            <a:spLocks noRot="1" noChangeArrowheads="1"/>
          </p:cNvSpPr>
          <p:nvPr/>
        </p:nvSpPr>
        <p:spPr bwMode="auto">
          <a:xfrm>
            <a:off x="323850" y="5949950"/>
            <a:ext cx="785018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23850" y="406400"/>
            <a:ext cx="897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6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ФБП Буинского муниципального района РТ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785671" cy="2752725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b="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0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b="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0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 и бюджета Буинского муниципального района </a:t>
            </a:r>
            <a:br>
              <a:rPr lang="ru-RU" sz="2800" dirty="0" smtClean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за  2016 год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 по доходам</a:t>
            </a:r>
            <a:br>
              <a:rPr lang="ru-RU" sz="2800" dirty="0" smtClean="0">
                <a:solidFill>
                  <a:schemeClr val="folHlink"/>
                </a:solidFill>
                <a:latin typeface="Arial" charset="0"/>
              </a:rPr>
            </a:br>
            <a:endParaRPr lang="ru-RU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3429000"/>
            <a:ext cx="71287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Консолидированный бюджет-  </a:t>
            </a:r>
            <a:r>
              <a:rPr lang="ru-RU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986 344,7 </a:t>
            </a:r>
            <a:r>
              <a:rPr lang="ru-RU" sz="1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тыс.руб. 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   </a:t>
            </a:r>
            <a:r>
              <a:rPr lang="ru-RU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103,1% 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к плану</a:t>
            </a:r>
          </a:p>
          <a:p>
            <a:pPr algn="ctr"/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Бюджет </a:t>
            </a:r>
            <a:r>
              <a:rPr lang="ru-RU" sz="20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мун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. района</a:t>
            </a:r>
            <a:r>
              <a:rPr lang="ru-RU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-913 065,8 </a:t>
            </a: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тыс.руб.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 </a:t>
            </a:r>
            <a:r>
              <a:rPr lang="ru-RU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103,1%</a:t>
            </a:r>
            <a:r>
              <a:rPr lang="en-US" sz="4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к плану</a:t>
            </a:r>
            <a:endParaRPr lang="en-US" sz="28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algn="ctr"/>
            <a:endParaRPr lang="en-US" sz="28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endParaRPr lang="ru-RU" sz="28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785671" cy="2752725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b="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0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b="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0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бюджетов Буинского муниципального района за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 2016 год 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по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доходам (собственные доходы)</a:t>
            </a:r>
            <a:endParaRPr lang="ru-RU" sz="28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31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3429000"/>
            <a:ext cx="8594725" cy="2667000"/>
          </a:xfrm>
        </p:spPr>
        <p:txBody>
          <a:bodyPr/>
          <a:lstStyle/>
          <a:p>
            <a:r>
              <a:rPr lang="ru-RU" b="1" dirty="0"/>
              <a:t>Консолидированный бюджет </a:t>
            </a:r>
            <a:r>
              <a:rPr lang="ru-RU" b="1" dirty="0" smtClean="0"/>
              <a:t>   107,4%</a:t>
            </a:r>
            <a:endParaRPr lang="ru-RU" b="1" dirty="0"/>
          </a:p>
          <a:p>
            <a:r>
              <a:rPr lang="ru-RU" b="1" dirty="0"/>
              <a:t>Районный бюджет			</a:t>
            </a:r>
            <a:r>
              <a:rPr lang="ru-RU" b="1" dirty="0" smtClean="0"/>
              <a:t>   108,2%</a:t>
            </a:r>
            <a:endParaRPr lang="ru-RU" b="1" dirty="0"/>
          </a:p>
          <a:p>
            <a:r>
              <a:rPr lang="ru-RU" b="1" dirty="0"/>
              <a:t>Городской бюджет			</a:t>
            </a:r>
            <a:r>
              <a:rPr lang="ru-RU" b="1" dirty="0" smtClean="0"/>
              <a:t>   11</a:t>
            </a:r>
            <a:r>
              <a:rPr lang="en-US" b="1" dirty="0" smtClean="0"/>
              <a:t>2</a:t>
            </a:r>
            <a:r>
              <a:rPr lang="ru-RU" b="1" dirty="0" smtClean="0"/>
              <a:t>,</a:t>
            </a:r>
            <a:r>
              <a:rPr lang="en-US" b="1" dirty="0" smtClean="0"/>
              <a:t>2</a:t>
            </a:r>
            <a:r>
              <a:rPr lang="ru-RU" b="1" dirty="0" smtClean="0"/>
              <a:t>%</a:t>
            </a:r>
            <a:endParaRPr lang="ru-RU" b="1" dirty="0"/>
          </a:p>
          <a:p>
            <a:r>
              <a:rPr lang="ru-RU" b="1" dirty="0"/>
              <a:t>Сельские бюджеты			</a:t>
            </a:r>
            <a:r>
              <a:rPr lang="ru-RU" b="1" dirty="0" smtClean="0"/>
              <a:t>    </a:t>
            </a:r>
            <a:r>
              <a:rPr lang="en-US" b="1" dirty="0" smtClean="0"/>
              <a:t> 85</a:t>
            </a:r>
            <a:r>
              <a:rPr lang="ru-RU" b="1" dirty="0" smtClean="0"/>
              <a:t>,</a:t>
            </a:r>
            <a:r>
              <a:rPr lang="en-US" b="1" dirty="0" smtClean="0"/>
              <a:t>4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190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Поступление средств из республиканского бюджета в бюджет  Буинского </a:t>
            </a:r>
            <a:r>
              <a:rPr lang="ru-RU" sz="2000" dirty="0"/>
              <a:t>муниципального района </a:t>
            </a:r>
            <a:br>
              <a:rPr lang="ru-RU" sz="2000" dirty="0"/>
            </a:br>
            <a:r>
              <a:rPr lang="ru-RU" sz="2000" dirty="0" smtClean="0"/>
              <a:t>в 2016 году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52743"/>
              </p:ext>
            </p:extLst>
          </p:nvPr>
        </p:nvGraphicFramePr>
        <p:xfrm>
          <a:off x="107504" y="1268760"/>
          <a:ext cx="89289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36A0-F388-458B-97DE-6C131362439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948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824163"/>
          </a:xfrm>
        </p:spPr>
        <p:txBody>
          <a:bodyPr/>
          <a:lstStyle/>
          <a:p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 Буинского муниципального района по налогу на доходы физических лиц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за 2015-2016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</a:t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081570"/>
              </p:ext>
            </p:extLst>
          </p:nvPr>
        </p:nvGraphicFramePr>
        <p:xfrm>
          <a:off x="250825" y="3357563"/>
          <a:ext cx="8594725" cy="3062606"/>
        </p:xfrm>
        <a:graphic>
          <a:graphicData uri="http://schemas.openxmlformats.org/drawingml/2006/table">
            <a:tbl>
              <a:tblPr/>
              <a:tblGrid>
                <a:gridCol w="2664991"/>
                <a:gridCol w="1800200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272 163,1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274 168,1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291 386,1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301 494,5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103,5%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27 326,4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44475"/>
            <a:ext cx="8302625" cy="2679700"/>
          </a:xfrm>
        </p:spPr>
        <p:txBody>
          <a:bodyPr/>
          <a:lstStyle/>
          <a:p>
            <a:r>
              <a:rPr lang="ru-RU" sz="16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6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консолидированного бюджета 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Буинского муниципального района по земельному налогу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за  2015-2016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  <a:br>
              <a:rPr lang="ru-RU" sz="2400" dirty="0">
                <a:solidFill>
                  <a:schemeClr val="folHlink"/>
                </a:solidFill>
                <a:latin typeface="Arial" charset="0"/>
              </a:rPr>
            </a:br>
            <a:endParaRPr lang="ru-RU" sz="24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2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037299"/>
              </p:ext>
            </p:extLst>
          </p:nvPr>
        </p:nvGraphicFramePr>
        <p:xfrm>
          <a:off x="179512" y="2780928"/>
          <a:ext cx="8594725" cy="3062606"/>
        </p:xfrm>
        <a:graphic>
          <a:graphicData uri="http://schemas.openxmlformats.org/drawingml/2006/table">
            <a:tbl>
              <a:tblPr/>
              <a:tblGrid>
                <a:gridCol w="2770188"/>
                <a:gridCol w="1695003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29186,6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40 031,6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28551,5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28 658,8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-11372,8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824163"/>
          </a:xfrm>
        </p:spPr>
        <p:txBody>
          <a:bodyPr/>
          <a:lstStyle/>
          <a:p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 Буинского муниципального района по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арендной плате за землю за  2015-2016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</a:t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081570"/>
              </p:ext>
            </p:extLst>
          </p:nvPr>
        </p:nvGraphicFramePr>
        <p:xfrm>
          <a:off x="250825" y="3357563"/>
          <a:ext cx="8594725" cy="3062606"/>
        </p:xfrm>
        <a:graphic>
          <a:graphicData uri="http://schemas.openxmlformats.org/drawingml/2006/table">
            <a:tbl>
              <a:tblPr/>
              <a:tblGrid>
                <a:gridCol w="2664991"/>
                <a:gridCol w="1800200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10748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12606,3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10765,1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-1841,2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824163"/>
          </a:xfrm>
        </p:spPr>
        <p:txBody>
          <a:bodyPr/>
          <a:lstStyle/>
          <a:p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 Буинского муниципального района по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государственной пошлине за 2015- 2016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</a:t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081570"/>
              </p:ext>
            </p:extLst>
          </p:nvPr>
        </p:nvGraphicFramePr>
        <p:xfrm>
          <a:off x="250825" y="3357563"/>
          <a:ext cx="8594725" cy="3062606"/>
        </p:xfrm>
        <a:graphic>
          <a:graphicData uri="http://schemas.openxmlformats.org/drawingml/2006/table">
            <a:tbl>
              <a:tblPr/>
              <a:tblGrid>
                <a:gridCol w="2664991"/>
                <a:gridCol w="1800200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3367,9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4805,4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4272,1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4613,7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-191,7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824163"/>
          </a:xfrm>
        </p:spPr>
        <p:txBody>
          <a:bodyPr/>
          <a:lstStyle/>
          <a:p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>ФБП Буинского муниципального района РТ</a:t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1400" u="sng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1400" u="sng" dirty="0">
                <a:solidFill>
                  <a:schemeClr val="folHlink"/>
                </a:solidFill>
                <a:latin typeface="Arial" charset="0"/>
              </a:rPr>
            </a:b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>Исполнение консолидированного бюджета Буинского муниципального района по </a:t>
            </a:r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единому налогу на вмененный доход за  2015-2016 годы</a:t>
            </a:r>
            <a:r>
              <a:rPr lang="ru-RU" sz="2800" dirty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8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</a:t>
            </a:r>
            <a:br>
              <a:rPr lang="ru-RU" sz="2000" dirty="0">
                <a:solidFill>
                  <a:schemeClr val="folHlink"/>
                </a:solidFill>
                <a:latin typeface="Arial" charset="0"/>
              </a:rPr>
            </a:b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							тыс. руб.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081570"/>
              </p:ext>
            </p:extLst>
          </p:nvPr>
        </p:nvGraphicFramePr>
        <p:xfrm>
          <a:off x="250825" y="3357563"/>
          <a:ext cx="8594725" cy="3062606"/>
        </p:xfrm>
        <a:graphic>
          <a:graphicData uri="http://schemas.openxmlformats.org/drawingml/2006/table">
            <a:tbl>
              <a:tblPr/>
              <a:tblGrid>
                <a:gridCol w="2664991"/>
                <a:gridCol w="1800200"/>
                <a:gridCol w="1872208"/>
                <a:gridCol w="2257326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ОТЧЕТ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15762,7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15137,0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Абсолютный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-625,7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30A3-80D1-4EE6-B861-64704058071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ава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Трава">
    <a:majorFont>
      <a:latin typeface="Arial Black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641</Words>
  <Application>Microsoft Office PowerPoint</Application>
  <PresentationFormat>Экран (4:3)</PresentationFormat>
  <Paragraphs>307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Wingdings</vt:lpstr>
      <vt:lpstr>Трава</vt:lpstr>
      <vt:lpstr>Отчет «Об исполнении бюджета Буинского муниципального района за  2016 год»</vt:lpstr>
      <vt:lpstr>ФБП Буинского муниципального района РТ   Исполнение консолидированного бюджета  и бюджета Буинского муниципального района  за  2016 год  по доходам </vt:lpstr>
      <vt:lpstr>ФБП Буинского муниципального района РТ   Исполнение бюджетов Буинского муниципального района за  2016 год по доходам (собственные доходы)</vt:lpstr>
      <vt:lpstr>Поступление средств из республиканского бюджета в бюджет  Буинского муниципального района  в 2016 году  </vt:lpstr>
      <vt:lpstr>ФБП Буинского муниципального района РТ   Исполнение консолидированного бюджета Буинского муниципального района по налогу на доходы физических лиц за 2015-2016 годы              тыс. руб.</vt:lpstr>
      <vt:lpstr>ФБП Буинского муниципального района РТ   Исполнение консолидированного бюджета Буинского муниципального района по земельному налогу за  2015-2016 годы        тыс. руб. </vt:lpstr>
      <vt:lpstr>ФБП Буинского муниципального района РТ   Исполнение консолидированного бюджета Буинского муниципального района по арендной плате за землю за  2015-2016 годы              тыс. руб.</vt:lpstr>
      <vt:lpstr>ФБП Буинского муниципального района РТ   Исполнение консолидированного бюджета Буинского муниципального района по государственной пошлине за 2015- 2016 годы              тыс. руб.</vt:lpstr>
      <vt:lpstr>ФБП Буинского муниципального района РТ   Исполнение консолидированного бюджета Буинского муниципального района по единому налогу на вмененный доход за  2015-2016 годы              тыс. руб.</vt:lpstr>
      <vt:lpstr>ФБП Буинского муниципального района РТ   Исполнение консолидированного бюджета Буинского муниципального района по налогу на имущество физических лиц                         за  2015-2016 годы              тыс. руб.</vt:lpstr>
      <vt:lpstr>ФБП Буинского муниципального района РТ Доля поступлений в казну района от бюджетообразующих предприятий за 2016 год</vt:lpstr>
      <vt:lpstr>ФБП Буинского муниципального района РТ  Исполнение расходной части бюджетов  за  2016 год </vt:lpstr>
      <vt:lpstr>ФБП Буинский муниципальный район  Расходы  бюджета Буинского муниципального района за  2016 год                                                                                тыс.руб.</vt:lpstr>
      <vt:lpstr>ФБП Буинский муниципальный район  Расходы  бюджета Буинского муниципального района  за 2016 год (продолжение)                                                                                тыс.руб.</vt:lpstr>
      <vt:lpstr>Выплачена заработная плата с начислениями работникам бюджетной сферы Буинского муниципального района за  2015-2016 годы</vt:lpstr>
      <vt:lpstr>Оплата коммунальных услуг по бюджетным учреждениям Буинского муниципального района за  2015-2016 годы</vt:lpstr>
      <vt:lpstr>Оплата коммунальных услуг по бюджетным учреждениям Буинского муниципального района за  2015-2016 годы              (в тыс.руб.)</vt:lpstr>
      <vt:lpstr>Отчет об исполнении бюджета Буинского муниципального района  за  2016 год  Доходы – 913 065,8 тыс.рублей Расходы – 899 750,2 тыс.рублей  Профицит – 13 315,6 тыс.рублей</vt:lpstr>
      <vt:lpstr>Спасибо за внимание !</vt:lpstr>
    </vt:vector>
  </TitlesOfParts>
  <Company>Буинский 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ФБП Буинского муниципального района РТ  Исполнение расходной части бюджетов в 2006 году</dc:title>
  <dc:creator>buin-raifo1</dc:creator>
  <cp:lastModifiedBy>1</cp:lastModifiedBy>
  <cp:revision>191</cp:revision>
  <dcterms:created xsi:type="dcterms:W3CDTF">2007-02-16T13:18:52Z</dcterms:created>
  <dcterms:modified xsi:type="dcterms:W3CDTF">2017-04-21T04:44:44Z</dcterms:modified>
</cp:coreProperties>
</file>